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4" r:id="rId2"/>
  </p:sldMasterIdLst>
  <p:notesMasterIdLst>
    <p:notesMasterId r:id="rId13"/>
  </p:notesMasterIdLst>
  <p:handoutMasterIdLst>
    <p:handoutMasterId r:id="rId14"/>
  </p:handoutMasterIdLst>
  <p:sldIdLst>
    <p:sldId id="305" r:id="rId3"/>
    <p:sldId id="2547" r:id="rId4"/>
    <p:sldId id="2548" r:id="rId5"/>
    <p:sldId id="1919" r:id="rId6"/>
    <p:sldId id="2380" r:id="rId7"/>
    <p:sldId id="2549" r:id="rId8"/>
    <p:sldId id="2550" r:id="rId9"/>
    <p:sldId id="2551" r:id="rId10"/>
    <p:sldId id="2552" r:id="rId11"/>
    <p:sldId id="25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4343" userDrawn="1">
          <p15:clr>
            <a:srgbClr val="A4A3A4"/>
          </p15:clr>
        </p15:guide>
        <p15:guide id="4" pos="15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7F7"/>
    <a:srgbClr val="FF5100"/>
    <a:srgbClr val="FF7B00"/>
    <a:srgbClr val="FF40FF"/>
    <a:srgbClr val="BFBFBF"/>
    <a:srgbClr val="FF710B"/>
    <a:srgbClr val="FF6A00"/>
    <a:srgbClr val="F3CDCC"/>
    <a:srgbClr val="7F7F7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主题样式 1 - 个性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2" autoAdjust="0"/>
    <p:restoredTop sz="96281"/>
  </p:normalViewPr>
  <p:slideViewPr>
    <p:cSldViewPr snapToGrid="0" snapToObjects="1">
      <p:cViewPr varScale="1">
        <p:scale>
          <a:sx n="56" d="100"/>
          <a:sy n="56" d="100"/>
        </p:scale>
        <p:origin x="264" y="600"/>
      </p:cViewPr>
      <p:guideLst>
        <p:guide pos="7680"/>
        <p:guide orient="horz" pos="4343"/>
        <p:guide pos="153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65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FFB5520-92B8-4C4B-8318-FE3D03A33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337A35-5E05-6E49-BA93-B5C7C60A0E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9936E-647A-F740-8826-8FDBD8FD8CF6}" type="datetimeFigureOut">
              <a:rPr kumimoji="1" lang="zh-CN" altLang="en-US" smtClean="0"/>
              <a:t>2021/10/18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919735-8586-774E-95A2-78C8DAF75F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3733CE-8F03-844D-A222-46C7311C6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56EB-2915-764D-9254-055DFFE57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0215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4681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Up</a:t>
            </a:r>
            <a:r>
              <a:rPr kumimoji="1" lang="zh-CN" altLang="en-US" dirty="0"/>
              <a:t>用最通俗的语言，解释 </a:t>
            </a:r>
            <a:r>
              <a:rPr kumimoji="1" lang="en-US" altLang="zh-CN" dirty="0"/>
              <a:t>ECI</a:t>
            </a:r>
            <a:r>
              <a:rPr kumimoji="1" lang="zh-CN" altLang="en-US" dirty="0"/>
              <a:t> 是什么。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8DFAA89-B513-524E-A740-A064A0FF3308}" type="slidenum">
              <a:rPr kumimoji="1" lang="zh-CN" altLang="en-US" smtClean="0">
                <a:solidFill>
                  <a:prstClr val="black"/>
                </a:solidFill>
                <a:latin typeface="DengXian"/>
              </a:rPr>
              <a:pPr/>
              <a:t>5</a:t>
            </a:fld>
            <a:endParaRPr kumimoji="1" lang="zh-CN" altLang="en-US">
              <a:solidFill>
                <a:prstClr val="black"/>
              </a:solidFill>
              <a:latin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354676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78AA2D-875F-7141-A880-DCE3FBC3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36" y="652560"/>
            <a:ext cx="3658216" cy="2587240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BF80659-B86E-F94A-8240-570039D55A54}"/>
              </a:ext>
            </a:extLst>
          </p:cNvPr>
          <p:cNvCxnSpPr>
            <a:cxnSpLocks/>
          </p:cNvCxnSpPr>
          <p:nvPr/>
        </p:nvCxnSpPr>
        <p:spPr>
          <a:xfrm>
            <a:off x="5470044" y="1522339"/>
            <a:ext cx="0" cy="801314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1DD515CC-444D-534C-877A-02489017A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088" y="1522337"/>
            <a:ext cx="4688544" cy="8013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C29891-055F-694C-8AF9-86DF0F43A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3DFA9B-2015-394C-8A2F-58CE65A00D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3199" y="654556"/>
            <a:ext cx="4878607" cy="12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20E1-C838-A241-9AA9-BB193F8D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D93B-BB7F-DB40-A801-065022350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17748-930B-2249-A813-EC2997657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1D76D-C629-2641-AE59-169B2E77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CC250-709A-DB43-AE82-12B872C8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72D69-0770-4D46-8ED1-1621770D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671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6B94-FD44-8540-AEB4-5891194D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4EE96-FA1F-FE45-881F-FF51B4C4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01A9E-6DFB-7F45-88CE-57DDCFFC0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5B465-2097-B64B-8A6C-C0916F0AC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AE395-138B-DA43-9745-3B40BEBBC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A11F8-BDE4-1A4B-9C3E-C44DB9D5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DB378-904A-D342-96B3-066552B8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FC1EA-0538-664F-BAB6-FF10D770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7785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0740-1483-1E4F-9A57-723842AC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A11D5-936C-7A4F-B483-E5A957B0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08C49-CF1B-8C41-A484-49A6209F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53985-3FD8-FC4C-96AC-52617D70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5070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64401-06CE-4541-AD36-D58A7A8E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C07AB-E2B7-084F-8BC1-049B573F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DF49-8E8F-1749-9DAF-B2025C2A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716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BE5C-833C-194D-92A1-8B4AFC0C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85A6D-3235-D440-9037-EC5BDF6B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CA263-9518-C641-931A-33FDD0273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6BB13-7FED-4C41-AE43-F625F33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FE35-4F36-A243-8A46-80F3834B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03A70-D017-364C-8512-12733DC6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3308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E89D-8EC1-364A-8A07-F89BD22D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C3E84-80F1-394F-AF3F-A78B3A794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1A340-9C55-BC49-9E2D-408626ABB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C1EA8-5CFC-AC48-9F09-13C1C403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AAA42-7616-0F41-BCCA-A0BEFC85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DBAB3-8748-5946-B7B6-68A39185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9198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E416-679A-8B40-B79C-1EE224FA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ECE2C-3081-0E47-8A0E-54530C233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C6989-5C9D-6A4B-8EDC-216CB293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1AC01-D7B7-EB4C-A41C-20F58712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8C1D7-7A40-B649-AEE5-33A50B55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3954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F1298-AC73-CB49-882B-380E12348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4E3B3-CA54-7E46-A5D2-B2232CD6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93D9B-EA6B-DC4B-A415-226B7A06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7A4A-B0D7-1B43-B883-C0D910BF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55DF-EC37-584C-88DA-60A41CA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991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2697185"/>
            <a:ext cx="21005800" cy="412019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510" spc="46"/>
            </a:lvl1pPr>
            <a:lvl2pPr algn="ctr">
              <a:lnSpc>
                <a:spcPct val="100000"/>
              </a:lnSpc>
              <a:spcBef>
                <a:spcPts val="0"/>
              </a:spcBef>
              <a:defRPr sz="1510" spc="46"/>
            </a:lvl2pPr>
            <a:lvl3pPr algn="ctr">
              <a:lnSpc>
                <a:spcPct val="100000"/>
              </a:lnSpc>
              <a:spcBef>
                <a:spcPts val="0"/>
              </a:spcBef>
              <a:defRPr sz="1510" spc="46"/>
            </a:lvl3pPr>
            <a:lvl4pPr algn="ctr">
              <a:lnSpc>
                <a:spcPct val="100000"/>
              </a:lnSpc>
              <a:spcBef>
                <a:spcPts val="0"/>
              </a:spcBef>
              <a:defRPr sz="1510" spc="46"/>
            </a:lvl4pPr>
            <a:lvl5pPr algn="ctr">
              <a:lnSpc>
                <a:spcPct val="100000"/>
              </a:lnSpc>
              <a:spcBef>
                <a:spcPts val="0"/>
              </a:spcBef>
              <a:defRPr sz="1510" spc="46"/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08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V Summit(1)-底纹.psd" descr="KV Summit(1)-底纹.psd"/>
          <p:cNvPicPr>
            <a:picLocks noChangeAspect="1"/>
          </p:cNvPicPr>
          <p:nvPr/>
        </p:nvPicPr>
        <p:blipFill>
          <a:blip r:embed="rId3">
            <a:alphaModFix amt="23558"/>
          </a:blip>
          <a:stretch>
            <a:fillRect/>
          </a:stretch>
        </p:blipFill>
        <p:spPr>
          <a:xfrm>
            <a:off x="-95325" y="0"/>
            <a:ext cx="24682848" cy="13842242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Shape 130">
            <a:extLst>
              <a:ext uri="{FF2B5EF4-FFF2-40B4-BE49-F238E27FC236}">
                <a16:creationId xmlns:a16="http://schemas.microsoft.com/office/drawing/2014/main" id="{A5F1A863-58BC-9746-91AF-00E5081D72D5}"/>
              </a:ext>
            </a:extLst>
          </p:cNvPr>
          <p:cNvSpPr/>
          <p:nvPr/>
        </p:nvSpPr>
        <p:spPr>
          <a:xfrm>
            <a:off x="3293631" y="6363507"/>
            <a:ext cx="3181897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5800" b="1" spc="116">
                <a:solidFill>
                  <a:srgbClr val="373D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CONTENT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46099" y="3270259"/>
            <a:ext cx="7252138" cy="9695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rgbClr val="FF6D00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ADD YOUR TEXT</a:t>
            </a:r>
          </a:p>
        </p:txBody>
      </p:sp>
      <p:sp>
        <p:nvSpPr>
          <p:cNvPr id="6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6099" y="4821969"/>
            <a:ext cx="7252138" cy="9695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ADD YOUR TEXT</a:t>
            </a:r>
          </a:p>
        </p:txBody>
      </p:sp>
      <p:sp>
        <p:nvSpPr>
          <p:cNvPr id="7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6099" y="6404253"/>
            <a:ext cx="7252138" cy="9695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ADD YOUR TEXT</a:t>
            </a:r>
          </a:p>
        </p:txBody>
      </p:sp>
      <p:sp>
        <p:nvSpPr>
          <p:cNvPr id="8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6099" y="7986539"/>
            <a:ext cx="7252138" cy="9695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ADD YOUR TEXT</a:t>
            </a:r>
          </a:p>
        </p:txBody>
      </p:sp>
      <p:sp>
        <p:nvSpPr>
          <p:cNvPr id="9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46099" y="9568823"/>
            <a:ext cx="7252138" cy="9695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ADD YOUR TEXT</a:t>
            </a:r>
          </a:p>
        </p:txBody>
      </p:sp>
      <p:sp>
        <p:nvSpPr>
          <p:cNvPr id="20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22712" y="3270259"/>
            <a:ext cx="1586760" cy="9695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rgbClr val="FF6D00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1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22710" y="4821969"/>
            <a:ext cx="1586760" cy="9695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02</a:t>
            </a:r>
          </a:p>
        </p:txBody>
      </p:sp>
      <p:sp>
        <p:nvSpPr>
          <p:cNvPr id="22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22712" y="6404253"/>
            <a:ext cx="1586760" cy="9695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03</a:t>
            </a:r>
          </a:p>
        </p:txBody>
      </p:sp>
      <p:sp>
        <p:nvSpPr>
          <p:cNvPr id="23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2712" y="7986539"/>
            <a:ext cx="1586760" cy="9695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04</a:t>
            </a:r>
          </a:p>
        </p:txBody>
      </p:sp>
      <p:sp>
        <p:nvSpPr>
          <p:cNvPr id="24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22712" y="9568823"/>
            <a:ext cx="1586760" cy="9695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5600" b="1">
                <a:solidFill>
                  <a:schemeClr val="bg1">
                    <a:lumMod val="8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en-US" altLang="zh-CN" dirty="0"/>
              <a:t>05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9A2981D-6AB2-754F-AAA4-A5F4285EAB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559" y="431036"/>
            <a:ext cx="4878607" cy="12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9">
            <a:extLst>
              <a:ext uri="{FF2B5EF4-FFF2-40B4-BE49-F238E27FC236}">
                <a16:creationId xmlns:a16="http://schemas.microsoft.com/office/drawing/2014/main" id="{D4652F59-F917-467C-AA17-FF64B82F1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35972"/>
            <a:ext cx="11582400" cy="1295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0" i="0" spc="300">
                <a:solidFill>
                  <a:schemeClr val="tx1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defRPr>
            </a:lvl1pPr>
          </a:lstStyle>
          <a:p>
            <a:pPr lvl="0"/>
            <a:r>
              <a:rPr lang="zh-CN" altLang="en-US" dirty="0"/>
              <a:t>请在此输入一级标题</a:t>
            </a:r>
          </a:p>
        </p:txBody>
      </p:sp>
      <p:sp>
        <p:nvSpPr>
          <p:cNvPr id="6" name="矩形">
            <a:extLst>
              <a:ext uri="{FF2B5EF4-FFF2-40B4-BE49-F238E27FC236}">
                <a16:creationId xmlns:a16="http://schemas.microsoft.com/office/drawing/2014/main" id="{341C18A4-A8D8-4FA5-9471-1CDE5728DB6D}"/>
              </a:ext>
            </a:extLst>
          </p:cNvPr>
          <p:cNvSpPr/>
          <p:nvPr/>
        </p:nvSpPr>
        <p:spPr>
          <a:xfrm>
            <a:off x="1215637" y="1520779"/>
            <a:ext cx="1487806" cy="99042"/>
          </a:xfrm>
          <a:prstGeom prst="rect">
            <a:avLst/>
          </a:prstGeom>
          <a:gradFill>
            <a:gsLst>
              <a:gs pos="0">
                <a:srgbClr val="FFB61A"/>
              </a:gs>
              <a:gs pos="100000">
                <a:srgbClr val="FF6A00"/>
              </a:gs>
            </a:gsLst>
            <a:lin ang="10800000"/>
          </a:gradFill>
          <a:ln w="3175">
            <a:miter lim="400000"/>
          </a:ln>
        </p:spPr>
        <p:txBody>
          <a:bodyPr lIns="0" tIns="0" rIns="0" bIns="0" anchor="ctr"/>
          <a:lstStyle/>
          <a:p>
            <a:pPr algn="l" defTabSz="1828618" hangingPunct="1">
              <a:defRPr sz="3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040" kern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EB404E-1AE6-7F4E-8CFE-1AFA2B5F7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5759" y="355528"/>
            <a:ext cx="4878607" cy="12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388B50E-EA18-4144-B7CE-15C095E858AF}"/>
              </a:ext>
            </a:extLst>
          </p:cNvPr>
          <p:cNvSpPr txBox="1"/>
          <p:nvPr/>
        </p:nvSpPr>
        <p:spPr>
          <a:xfrm>
            <a:off x="25526473" y="11425785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zh-CN" altLang="en-US" sz="50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" name="Thanks">
            <a:extLst>
              <a:ext uri="{FF2B5EF4-FFF2-40B4-BE49-F238E27FC236}">
                <a16:creationId xmlns:a16="http://schemas.microsoft.com/office/drawing/2014/main" id="{1EB7A7E1-20F5-2C4F-9E12-56B2B3B01173}"/>
              </a:ext>
            </a:extLst>
          </p:cNvPr>
          <p:cNvSpPr txBox="1"/>
          <p:nvPr/>
        </p:nvSpPr>
        <p:spPr>
          <a:xfrm>
            <a:off x="2043952" y="4608454"/>
            <a:ext cx="19794072" cy="417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8" tIns="71438" rIns="71438" bIns="71438" anchor="ctr">
            <a:spAutoFit/>
          </a:bodyPr>
          <a:lstStyle>
            <a:lvl1pPr algn="l" defTabSz="457200">
              <a:lnSpc>
                <a:spcPts val="15700"/>
              </a:lnSpc>
              <a:defRPr sz="9000"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r>
              <a:rPr lang="zh-CN" altLang="en-US" sz="1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谢 谢！</a:t>
            </a:r>
            <a:endParaRPr lang="en-US" altLang="zh-CN" sz="1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7200" dirty="0">
                <a:solidFill>
                  <a:schemeClr val="bg1"/>
                </a:solidFill>
              </a:rPr>
              <a:t>做天下性价比最高，最稳定好用的弹性计算！ </a:t>
            </a:r>
            <a:endParaRPr sz="7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B38A83-697B-124E-A6F9-AFE5433E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932" y="228477"/>
            <a:ext cx="2870368" cy="2030042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CF5864A-22CF-4448-B2B1-9FA9B8A31F7B}"/>
              </a:ext>
            </a:extLst>
          </p:cNvPr>
          <p:cNvCxnSpPr>
            <a:cxnSpLocks/>
          </p:cNvCxnSpPr>
          <p:nvPr/>
        </p:nvCxnSpPr>
        <p:spPr>
          <a:xfrm>
            <a:off x="19928320" y="898328"/>
            <a:ext cx="0" cy="587092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04758659-A07B-054A-BA04-5D026AEE5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342" y="906863"/>
            <a:ext cx="3435128" cy="5870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E14655F-321C-1E44-B204-6BFFCDFD4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E5695F-4896-0E4D-A31A-DD7D733839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8783" y="5977268"/>
            <a:ext cx="6646434" cy="1761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302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V Summit(1)-底纹.psd" descr="KV Summit(1)-底纹.psd"/>
          <p:cNvPicPr>
            <a:picLocks noChangeAspect="1"/>
          </p:cNvPicPr>
          <p:nvPr/>
        </p:nvPicPr>
        <p:blipFill>
          <a:blip r:embed="rId2">
            <a:alphaModFix amt="23558"/>
          </a:blip>
          <a:stretch>
            <a:fillRect/>
          </a:stretch>
        </p:blipFill>
        <p:spPr>
          <a:xfrm>
            <a:off x="-149424" y="-63119"/>
            <a:ext cx="24682848" cy="1384224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36547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学前必读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9">
            <a:extLst>
              <a:ext uri="{FF2B5EF4-FFF2-40B4-BE49-F238E27FC236}">
                <a16:creationId xmlns:a16="http://schemas.microsoft.com/office/drawing/2014/main" id="{5CE7AC92-C7A7-469B-9AFB-88BBE5FB9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35972"/>
            <a:ext cx="11582400" cy="1295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1" spc="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学前必读</a:t>
            </a:r>
          </a:p>
        </p:txBody>
      </p:sp>
      <p:sp>
        <p:nvSpPr>
          <p:cNvPr id="5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0906" y="3410592"/>
            <a:ext cx="14094372" cy="1571312"/>
          </a:xfrm>
          <a:prstGeom prst="rect">
            <a:avLst/>
          </a:prstGeom>
        </p:spPr>
        <p:txBody>
          <a:bodyPr anchor="ctr" anchorCtr="0"/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请在此输入内容</a:t>
            </a:r>
            <a:endParaRPr lang="en-US" altLang="zh-CN" dirty="0"/>
          </a:p>
          <a:p>
            <a:pPr lvl="0"/>
            <a:r>
              <a:rPr lang="zh-CN" altLang="en-US" dirty="0"/>
              <a:t>请在此输入内容</a:t>
            </a:r>
          </a:p>
        </p:txBody>
      </p:sp>
      <p:sp>
        <p:nvSpPr>
          <p:cNvPr id="6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0906" y="7322622"/>
            <a:ext cx="14094372" cy="1571312"/>
          </a:xfrm>
          <a:prstGeom prst="rect">
            <a:avLst/>
          </a:prstGeom>
        </p:spPr>
        <p:txBody>
          <a:bodyPr anchor="ctr" anchorCtr="0"/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3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请在此输入内容</a:t>
            </a:r>
            <a:endParaRPr lang="en-US" altLang="zh-CN" dirty="0"/>
          </a:p>
          <a:p>
            <a:pPr lvl="0"/>
            <a:r>
              <a:rPr lang="zh-CN" altLang="en-US" dirty="0"/>
              <a:t>请在此输入内容</a:t>
            </a:r>
          </a:p>
        </p:txBody>
      </p:sp>
      <p:sp>
        <p:nvSpPr>
          <p:cNvPr id="7" name="文本占位符 11">
            <a:extLst>
              <a:ext uri="{FF2B5EF4-FFF2-40B4-BE49-F238E27FC236}">
                <a16:creationId xmlns:a16="http://schemas.microsoft.com/office/drawing/2014/main" id="{000B8A8A-B1FC-4BE2-85FC-1A0A14F74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1200" y="11950263"/>
            <a:ext cx="14094372" cy="8928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 Light" charset="-122"/>
              </a:rPr>
              <a:t>学习时长：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 Light" charset="-122"/>
              </a:rPr>
              <a:t>1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 Light" charset="-122"/>
              </a:rPr>
              <a:t>学时（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 Light" charset="-122"/>
              </a:rPr>
              <a:t>1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 Light" charset="-122"/>
              </a:rPr>
              <a:t>学时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 Light" charset="-122"/>
              </a:rPr>
              <a:t>=50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 Light" charset="-122"/>
              </a:rPr>
              <a:t>分钟）                      背景知识要求：无</a:t>
            </a:r>
          </a:p>
        </p:txBody>
      </p:sp>
    </p:spTree>
    <p:extLst>
      <p:ext uri="{BB962C8B-B14F-4D97-AF65-F5344CB8AC3E}">
        <p14:creationId xmlns:p14="http://schemas.microsoft.com/office/powerpoint/2010/main" val="17780229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105D-6298-424B-B93A-A9AE05E86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7003E-D26D-554C-8E11-4AC066CD2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842DD-A060-964A-B91B-4E60E9E6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760F8-4E94-CE44-9D33-A253DD78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CA9DE-E6EB-CE4A-8FA3-4E5D42C3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9940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6B2E-5E33-5E46-A8B4-AF568DAB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9B48-673C-2545-A3AE-D0679D374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9BAF7-5EB9-BF47-9BF9-25A0C20E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7870-2766-A04B-AB9B-0DEB0BA1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91E1-016F-E444-90D7-108D5DF4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0797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C4CA-E8DA-0D43-A0D9-1AC129F7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5D2AF-DA53-994F-84EB-6F0A6AE0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6019-5DC8-9F44-9584-5ED06AE8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794C4-CD91-BE45-B0B9-6C8F74CB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A1637-102E-AC48-BFE8-251BFF47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1884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C59FED-C691-8146-B668-3744F9D5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086B4E-2791-C04B-81CD-786C982AE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8D135-3AD2-5A45-BAA5-24CC05762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pPr defTabSz="1828800" hangingPunct="1"/>
            <a:fld id="{D2F1A790-48B1-AF40-85E5-B7361A9029F7}" type="datetimeFigureOut">
              <a:rPr kumimoji="1"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2021/10/18</a:t>
            </a:fld>
            <a:endParaRPr kumimoji="1"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A7BC9-3402-5147-94F1-95A922D70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pPr defTabSz="1828800" hangingPunct="1"/>
            <a:endParaRPr kumimoji="1"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F23668-469A-F142-9FBE-A0E236769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pPr defTabSz="1828800" hangingPunct="1"/>
            <a:fld id="{F27D04A8-F70C-0A48-BC63-B575F304FF32}" type="slidenum">
              <a:rPr kumimoji="1"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kumimoji="1"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  <p:sldLayoutId id="2147483894" r:id="rId3"/>
    <p:sldLayoutId id="2147483895" r:id="rId4"/>
    <p:sldLayoutId id="2147483896" r:id="rId5"/>
    <p:sldLayoutId id="2147483903" r:id="rId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994ED-9677-5D4B-A87C-4521D7B7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98A6F-9D37-1046-8FFD-FE8EDA301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B8C4-3E37-0B44-9FDC-8E0850249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F6A3-4851-044E-8671-30C228084FBB}" type="datetimeFigureOut">
              <a:rPr lang="en-CN" smtClean="0"/>
              <a:t>2021/10/18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100E-008F-2540-8634-4D81E2D8E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030AA-411F-1244-A2A8-BCF243329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59C1-332B-1C46-8355-33B458BF848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189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erry@linux.alibab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6">
            <a:extLst>
              <a:ext uri="{FF2B5EF4-FFF2-40B4-BE49-F238E27FC236}">
                <a16:creationId xmlns:a16="http://schemas.microsoft.com/office/drawing/2014/main" id="{A7C91CBA-5D5A-0B4A-9448-09CAC9F40862}"/>
              </a:ext>
            </a:extLst>
          </p:cNvPr>
          <p:cNvSpPr/>
          <p:nvPr/>
        </p:nvSpPr>
        <p:spPr>
          <a:xfrm>
            <a:off x="548640" y="5534800"/>
            <a:ext cx="16939259" cy="158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Kata v3.0 Feature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Proposal</a:t>
            </a:r>
            <a:endParaRPr sz="88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President of Alibaba Cloud">
            <a:extLst>
              <a:ext uri="{FF2B5EF4-FFF2-40B4-BE49-F238E27FC236}">
                <a16:creationId xmlns:a16="http://schemas.microsoft.com/office/drawing/2014/main" id="{08B033BA-12DA-7842-AB46-784FF8F5F355}"/>
              </a:ext>
            </a:extLst>
          </p:cNvPr>
          <p:cNvSpPr txBox="1"/>
          <p:nvPr/>
        </p:nvSpPr>
        <p:spPr>
          <a:xfrm>
            <a:off x="5055524" y="8737141"/>
            <a:ext cx="9405858" cy="1898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584" tIns="25584" rIns="25584" bIns="25584" anchor="ctr">
            <a:spAutoFit/>
          </a:bodyPr>
          <a:lstStyle>
            <a:lvl1pPr algn="l" defTabSz="1026914">
              <a:defRPr sz="5400" b="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altLang="zh-CN" sz="4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Liu Jiang </a:t>
            </a:r>
            <a:r>
              <a:rPr lang="en-US" altLang="zh-CN" sz="4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hlinkClick r:id="rId2"/>
              </a:rPr>
              <a:t>&lt;</a:t>
            </a:r>
            <a:r>
              <a:rPr lang="en-US" altLang="zh-CN" sz="40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hlinkClick r:id="rId2"/>
              </a:rPr>
              <a:t>gerry@linux.alibaba.com</a:t>
            </a:r>
            <a:r>
              <a:rPr lang="en-US" altLang="zh-CN" sz="4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hlinkClick r:id="rId2"/>
              </a:rPr>
              <a:t>&gt;</a:t>
            </a:r>
            <a:endParaRPr lang="en-US" altLang="zh-CN" sz="4000" i="0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endParaRPr lang="en-US" altLang="zh-CN" sz="4000" i="0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lang="en-US" altLang="zh-CN" sz="40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AliCloud</a:t>
            </a:r>
            <a:r>
              <a:rPr lang="en-US" altLang="zh-CN" sz="4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-OS Team</a:t>
            </a:r>
            <a:endParaRPr lang="zh-CN" altLang="en-US" sz="4000" i="0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50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8441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931435-BF07-C042-A571-727C0B38F3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0" y="4779019"/>
            <a:ext cx="10553700" cy="969526"/>
          </a:xfrm>
        </p:spPr>
        <p:txBody>
          <a:bodyPr>
            <a:normAutofit/>
          </a:bodyPr>
          <a:lstStyle/>
          <a:p>
            <a:r>
              <a:rPr lang="en-CN" sz="4000" dirty="0"/>
              <a:t>Alibaba Cloud</a:t>
            </a:r>
            <a:r>
              <a:rPr lang="zh-CN" altLang="en-US" sz="4000" dirty="0"/>
              <a:t> </a:t>
            </a:r>
            <a:r>
              <a:rPr lang="en-CN" sz="4000" dirty="0"/>
              <a:t>Sandbox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F2733-4130-DC48-B73F-94BE13868C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2000" y="6330729"/>
            <a:ext cx="10553700" cy="969526"/>
          </a:xfrm>
        </p:spPr>
        <p:txBody>
          <a:bodyPr>
            <a:normAutofit fontScale="85000" lnSpcReduction="10000"/>
          </a:bodyPr>
          <a:lstStyle/>
          <a:p>
            <a:r>
              <a:rPr lang="en-CN" sz="4000" dirty="0">
                <a:solidFill>
                  <a:schemeClr val="tx1"/>
                </a:solidFill>
              </a:rPr>
              <a:t>Kata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v3.0 Feature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Requirements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and Proposals</a:t>
            </a:r>
            <a:endParaRPr lang="en-CN" sz="40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1C40A-C531-6E43-A45C-03238BF8C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00" y="7913013"/>
            <a:ext cx="7252138" cy="9695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N" sz="4000" dirty="0">
                <a:solidFill>
                  <a:schemeClr val="tx1"/>
                </a:solidFill>
              </a:rPr>
              <a:t>Next Step Plan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A282F2-C342-094E-BC7F-926F323005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68613" y="4779019"/>
            <a:ext cx="1586760" cy="969526"/>
          </a:xfrm>
        </p:spPr>
        <p:txBody>
          <a:bodyPr/>
          <a:lstStyle/>
          <a:p>
            <a:endParaRPr lang="en-C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EFAF73-EAE0-5E4E-ABFE-3F118D85AD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68611" y="6330729"/>
            <a:ext cx="1586760" cy="969526"/>
          </a:xfrm>
        </p:spPr>
        <p:txBody>
          <a:bodyPr/>
          <a:lstStyle/>
          <a:p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4678D2-3580-8543-82B8-8A29D2D1B5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68613" y="7913013"/>
            <a:ext cx="1586760" cy="969526"/>
          </a:xfrm>
        </p:spPr>
        <p:txBody>
          <a:bodyPr/>
          <a:lstStyle/>
          <a:p>
            <a:endParaRPr lang="en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4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2D51C-EA9C-FE47-90B5-741227336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35972"/>
            <a:ext cx="18699480" cy="1295400"/>
          </a:xfrm>
        </p:spPr>
        <p:txBody>
          <a:bodyPr>
            <a:normAutofit/>
          </a:bodyPr>
          <a:lstStyle/>
          <a:p>
            <a:r>
              <a:rPr lang="en-CN" sz="6600" dirty="0"/>
              <a:t>Alibaba</a:t>
            </a:r>
            <a:r>
              <a:rPr lang="zh-CN" altLang="en-US" sz="6600" dirty="0"/>
              <a:t> </a:t>
            </a:r>
            <a:r>
              <a:rPr lang="en-US" altLang="zh-CN" sz="6600" dirty="0"/>
              <a:t>Cloud</a:t>
            </a:r>
            <a:r>
              <a:rPr lang="zh-CN" altLang="en-US" sz="6600" dirty="0"/>
              <a:t> </a:t>
            </a:r>
            <a:r>
              <a:rPr lang="en-US" altLang="zh-CN" sz="6600" dirty="0"/>
              <a:t>Sandbox</a:t>
            </a:r>
            <a:r>
              <a:rPr lang="zh-CN" altLang="en-US" sz="6600" dirty="0"/>
              <a:t> </a:t>
            </a:r>
            <a:r>
              <a:rPr lang="en-US" altLang="zh-CN" sz="6600" dirty="0"/>
              <a:t>Usage</a:t>
            </a:r>
            <a:r>
              <a:rPr lang="zh-CN" altLang="en-US" sz="6600" dirty="0"/>
              <a:t> </a:t>
            </a:r>
            <a:r>
              <a:rPr lang="en-US" altLang="zh-CN" sz="6600" dirty="0"/>
              <a:t>Scenarios</a:t>
            </a:r>
            <a:endParaRPr lang="en-CN" sz="6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F61180-CC80-3342-8938-B8AF8723AADC}"/>
              </a:ext>
            </a:extLst>
          </p:cNvPr>
          <p:cNvSpPr/>
          <p:nvPr/>
        </p:nvSpPr>
        <p:spPr>
          <a:xfrm>
            <a:off x="1954530" y="2148840"/>
            <a:ext cx="3657600" cy="18516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Function</a:t>
            </a:r>
            <a:r>
              <a:rPr lang="zh-CN" altLang="en-US" sz="4000" dirty="0"/>
              <a:t> </a:t>
            </a:r>
            <a:r>
              <a:rPr lang="en-US" altLang="zh-CN" sz="4000" dirty="0"/>
              <a:t>Computing</a:t>
            </a:r>
            <a:endParaRPr lang="en-CN" sz="4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1BCF40-F003-6347-8F9C-7149EB581073}"/>
              </a:ext>
            </a:extLst>
          </p:cNvPr>
          <p:cNvSpPr/>
          <p:nvPr/>
        </p:nvSpPr>
        <p:spPr>
          <a:xfrm>
            <a:off x="5916930" y="2148840"/>
            <a:ext cx="3657600" cy="18516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4000" dirty="0"/>
              <a:t>Serverless</a:t>
            </a:r>
            <a:r>
              <a:rPr lang="zh-CN" altLang="en-US" sz="4000" dirty="0"/>
              <a:t> </a:t>
            </a:r>
            <a:r>
              <a:rPr lang="en-US" altLang="zh-CN" sz="4000" dirty="0"/>
              <a:t>Application</a:t>
            </a:r>
            <a:r>
              <a:rPr lang="zh-CN" altLang="en-US" sz="4000" dirty="0"/>
              <a:t> </a:t>
            </a:r>
            <a:r>
              <a:rPr lang="en-US" altLang="zh-CN" sz="4000" dirty="0"/>
              <a:t>Engine</a:t>
            </a:r>
            <a:endParaRPr lang="en-CN" sz="4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8199DD-4EFE-1445-95C6-F8916E9F5396}"/>
              </a:ext>
            </a:extLst>
          </p:cNvPr>
          <p:cNvSpPr/>
          <p:nvPr/>
        </p:nvSpPr>
        <p:spPr>
          <a:xfrm>
            <a:off x="9879330" y="2148840"/>
            <a:ext cx="3657600" cy="18516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4000" dirty="0"/>
              <a:t>Sandboxed</a:t>
            </a:r>
          </a:p>
          <a:p>
            <a:pPr algn="ctr"/>
            <a:r>
              <a:rPr lang="en-CN" sz="4000" dirty="0"/>
              <a:t>Container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873F43-B456-CE48-AE4E-DEDF5DA10341}"/>
              </a:ext>
            </a:extLst>
          </p:cNvPr>
          <p:cNvSpPr/>
          <p:nvPr/>
        </p:nvSpPr>
        <p:spPr>
          <a:xfrm>
            <a:off x="13841730" y="2148840"/>
            <a:ext cx="3657600" cy="18516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4000" dirty="0"/>
              <a:t>Elastic</a:t>
            </a:r>
            <a:r>
              <a:rPr lang="zh-CN" altLang="en-US" sz="4000" dirty="0"/>
              <a:t> </a:t>
            </a:r>
            <a:r>
              <a:rPr lang="en-US" altLang="zh-CN" sz="4000" dirty="0"/>
              <a:t>Container</a:t>
            </a:r>
            <a:r>
              <a:rPr lang="zh-CN" altLang="en-US" sz="4000" dirty="0"/>
              <a:t> </a:t>
            </a:r>
            <a:r>
              <a:rPr lang="en-US" altLang="zh-CN" sz="4000" dirty="0"/>
              <a:t>Instance</a:t>
            </a:r>
            <a:endParaRPr lang="en-CN" sz="4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F960FD-1B6F-9F49-BBC8-4267830C62AE}"/>
              </a:ext>
            </a:extLst>
          </p:cNvPr>
          <p:cNvSpPr/>
          <p:nvPr/>
        </p:nvSpPr>
        <p:spPr>
          <a:xfrm>
            <a:off x="17804130" y="2148840"/>
            <a:ext cx="3657600" cy="18516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altLang="zh-CN" sz="4000" dirty="0"/>
              <a:t>AI</a:t>
            </a:r>
            <a:r>
              <a:rPr lang="en-US" altLang="zh-CN" sz="4000" dirty="0"/>
              <a:t>/ML</a:t>
            </a:r>
          </a:p>
          <a:p>
            <a:pPr algn="ctr"/>
            <a:r>
              <a:rPr lang="en-US" sz="4000" dirty="0"/>
              <a:t>PaaS</a:t>
            </a:r>
            <a:endParaRPr lang="en-CN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AF70F-11B7-C24F-A5C3-A52217B27CD2}"/>
              </a:ext>
            </a:extLst>
          </p:cNvPr>
          <p:cNvSpPr/>
          <p:nvPr/>
        </p:nvSpPr>
        <p:spPr>
          <a:xfrm>
            <a:off x="6267450" y="5897880"/>
            <a:ext cx="10881360" cy="23545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Alibaba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Sandbox</a:t>
            </a:r>
            <a:endParaRPr lang="en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39EA96-95BB-2B48-B32F-B603441108CF}"/>
              </a:ext>
            </a:extLst>
          </p:cNvPr>
          <p:cNvSpPr/>
          <p:nvPr/>
        </p:nvSpPr>
        <p:spPr>
          <a:xfrm>
            <a:off x="6244590" y="9055678"/>
            <a:ext cx="10927080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Infrastructure</a:t>
            </a:r>
            <a:endParaRPr lang="en-CN" dirty="0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69C1052-C2B5-8543-B257-C9920AE9FFD2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rot="16200000" flipV="1">
            <a:off x="6797040" y="986790"/>
            <a:ext cx="1897380" cy="7924800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0039B3E-7184-A746-A1A0-56C6958E3AC9}"/>
              </a:ext>
            </a:extLst>
          </p:cNvPr>
          <p:cNvCxnSpPr>
            <a:cxnSpLocks/>
            <a:stCxn id="8" idx="0"/>
            <a:endCxn id="4" idx="2"/>
          </p:cNvCxnSpPr>
          <p:nvPr/>
        </p:nvCxnSpPr>
        <p:spPr>
          <a:xfrm rot="16200000" flipV="1">
            <a:off x="8778240" y="2967990"/>
            <a:ext cx="1897380" cy="39624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D1A0AF9C-0D44-1944-98D6-ED057EB31E01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5400000" flipH="1" flipV="1">
            <a:off x="10759440" y="4949190"/>
            <a:ext cx="1897380" cy="12700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95D0B26-655B-1547-BE73-9881A8A4387F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rot="5400000" flipH="1" flipV="1">
            <a:off x="12740640" y="2967990"/>
            <a:ext cx="1897380" cy="39624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CBED6CC-4D49-D24E-922E-88F4BC3B9038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rot="5400000" flipH="1" flipV="1">
            <a:off x="14721840" y="986790"/>
            <a:ext cx="1897380" cy="79248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64F4E5-8C53-0047-B6F9-33F3B0CD35A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11708130" y="8252460"/>
            <a:ext cx="0" cy="8032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D914C32-FF13-BA45-A1D6-1E2C38FE4560}"/>
              </a:ext>
            </a:extLst>
          </p:cNvPr>
          <p:cNvSpPr txBox="1"/>
          <p:nvPr/>
        </p:nvSpPr>
        <p:spPr>
          <a:xfrm>
            <a:off x="4751070" y="11039370"/>
            <a:ext cx="14881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accent6"/>
                </a:solidFill>
              </a:rPr>
              <a:t>Alibaba</a:t>
            </a:r>
            <a:r>
              <a:rPr lang="zh-CN" altLang="en-US" sz="4400" dirty="0">
                <a:solidFill>
                  <a:schemeClr val="accent6"/>
                </a:solidFill>
              </a:rPr>
              <a:t> </a:t>
            </a:r>
            <a:r>
              <a:rPr lang="en-US" altLang="zh-CN" sz="4400" dirty="0">
                <a:solidFill>
                  <a:schemeClr val="accent6"/>
                </a:solidFill>
              </a:rPr>
              <a:t>Cloud</a:t>
            </a:r>
            <a:r>
              <a:rPr lang="zh-CN" altLang="en-US" sz="4400" dirty="0">
                <a:solidFill>
                  <a:schemeClr val="accent6"/>
                </a:solidFill>
              </a:rPr>
              <a:t> </a:t>
            </a:r>
            <a:r>
              <a:rPr lang="en-US" altLang="zh-CN" sz="4400" dirty="0">
                <a:solidFill>
                  <a:schemeClr val="accent6"/>
                </a:solidFill>
              </a:rPr>
              <a:t>Sandbox</a:t>
            </a:r>
            <a:r>
              <a:rPr lang="zh-CN" altLang="en-US" sz="4400" dirty="0">
                <a:solidFill>
                  <a:schemeClr val="accent6"/>
                </a:solidFill>
              </a:rPr>
              <a:t> </a:t>
            </a:r>
            <a:r>
              <a:rPr lang="en-US" altLang="zh-CN" sz="4400" dirty="0">
                <a:solidFill>
                  <a:schemeClr val="accent6"/>
                </a:solidFill>
              </a:rPr>
              <a:t>works</a:t>
            </a:r>
            <a:r>
              <a:rPr lang="zh-CN" altLang="en-US" sz="4400" dirty="0">
                <a:solidFill>
                  <a:schemeClr val="accent6"/>
                </a:solidFill>
              </a:rPr>
              <a:t> </a:t>
            </a:r>
            <a:r>
              <a:rPr lang="en-US" altLang="zh-CN" sz="4400" dirty="0">
                <a:solidFill>
                  <a:schemeClr val="accent6"/>
                </a:solidFill>
              </a:rPr>
              <a:t>as a fundamental component to support Alibaba Cloud serverless products.</a:t>
            </a:r>
            <a:endParaRPr lang="en-CN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A031B4D-6A3F-F446-97FD-02242FD06AB9}"/>
              </a:ext>
            </a:extLst>
          </p:cNvPr>
          <p:cNvGrpSpPr/>
          <p:nvPr/>
        </p:nvGrpSpPr>
        <p:grpSpPr>
          <a:xfrm>
            <a:off x="1669745" y="1990614"/>
            <a:ext cx="4152250" cy="1254896"/>
            <a:chOff x="1606377" y="2701838"/>
            <a:chExt cx="2076125" cy="627448"/>
          </a:xfrm>
        </p:grpSpPr>
        <p:pic>
          <p:nvPicPr>
            <p:cNvPr id="35842" name="Picture 2" descr="Firecracker">
              <a:extLst>
                <a:ext uri="{FF2B5EF4-FFF2-40B4-BE49-F238E27FC236}">
                  <a16:creationId xmlns:a16="http://schemas.microsoft.com/office/drawing/2014/main" id="{A8D98997-04F1-3640-86B5-1FF1E678C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336" y="2777033"/>
              <a:ext cx="1859025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A40A327-5829-E649-8744-0AAF2817E5C8}"/>
                </a:ext>
              </a:extLst>
            </p:cNvPr>
            <p:cNvSpPr/>
            <p:nvPr/>
          </p:nvSpPr>
          <p:spPr>
            <a:xfrm>
              <a:off x="1606377" y="2701838"/>
              <a:ext cx="2076125" cy="6274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958857-E5A3-F24D-B612-B2ABAC21BAD9}"/>
              </a:ext>
            </a:extLst>
          </p:cNvPr>
          <p:cNvGrpSpPr/>
          <p:nvPr/>
        </p:nvGrpSpPr>
        <p:grpSpPr>
          <a:xfrm>
            <a:off x="5023121" y="4317756"/>
            <a:ext cx="4786186" cy="1296490"/>
            <a:chOff x="4316626" y="1551258"/>
            <a:chExt cx="2393093" cy="648245"/>
          </a:xfrm>
        </p:grpSpPr>
        <p:pic>
          <p:nvPicPr>
            <p:cNvPr id="10" name="Picture 6" descr="Alibaba Cloud · GitHub">
              <a:extLst>
                <a:ext uri="{FF2B5EF4-FFF2-40B4-BE49-F238E27FC236}">
                  <a16:creationId xmlns:a16="http://schemas.microsoft.com/office/drawing/2014/main" id="{F54A55C5-C844-F942-ACC6-8FF9E6776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517" y="1572055"/>
              <a:ext cx="627448" cy="62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D06BEA-DCC6-7F41-A1E2-F2413DCFAD88}"/>
                </a:ext>
              </a:extLst>
            </p:cNvPr>
            <p:cNvSpPr txBox="1"/>
            <p:nvPr/>
          </p:nvSpPr>
          <p:spPr>
            <a:xfrm>
              <a:off x="5063865" y="1654946"/>
              <a:ext cx="1645854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CN" sz="4800" kern="1200" dirty="0">
                  <a:solidFill>
                    <a:prstClr val="black"/>
                  </a:solidFill>
                  <a:latin typeface="Calibri" panose="020F0502020204030204"/>
                </a:rPr>
                <a:t>Dragonball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90B55E6-37FA-E741-BEC9-D84BE461C4F9}"/>
                </a:ext>
              </a:extLst>
            </p:cNvPr>
            <p:cNvSpPr/>
            <p:nvPr/>
          </p:nvSpPr>
          <p:spPr>
            <a:xfrm>
              <a:off x="4316626" y="1551258"/>
              <a:ext cx="2244812" cy="6274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9DA567-58EB-AA46-935D-1143685F4611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745871" y="3245511"/>
            <a:ext cx="3522062" cy="1072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74" name="Group 35873">
            <a:extLst>
              <a:ext uri="{FF2B5EF4-FFF2-40B4-BE49-F238E27FC236}">
                <a16:creationId xmlns:a16="http://schemas.microsoft.com/office/drawing/2014/main" id="{7B435191-873F-CB42-847D-90D13CC4D0BA}"/>
              </a:ext>
            </a:extLst>
          </p:cNvPr>
          <p:cNvGrpSpPr/>
          <p:nvPr/>
        </p:nvGrpSpPr>
        <p:grpSpPr>
          <a:xfrm>
            <a:off x="5293777" y="396842"/>
            <a:ext cx="3929450" cy="1246424"/>
            <a:chOff x="2397207" y="74142"/>
            <a:chExt cx="1964725" cy="623212"/>
          </a:xfrm>
        </p:grpSpPr>
        <p:pic>
          <p:nvPicPr>
            <p:cNvPr id="35848" name="Picture 8" descr="History of Cloud-hypervisor. The history of rust-based VMM's… | by Michael  Zhao | Aug, 2020 | Medium">
              <a:extLst>
                <a:ext uri="{FF2B5EF4-FFF2-40B4-BE49-F238E27FC236}">
                  <a16:creationId xmlns:a16="http://schemas.microsoft.com/office/drawing/2014/main" id="{08187C86-9BE4-2749-AA84-DC0F22F5B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445" y="155112"/>
              <a:ext cx="1501746" cy="39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ECBC1FD-6D23-BF4F-8432-B383E06D6C8E}"/>
                </a:ext>
              </a:extLst>
            </p:cNvPr>
            <p:cNvSpPr/>
            <p:nvPr/>
          </p:nvSpPr>
          <p:spPr>
            <a:xfrm>
              <a:off x="2397207" y="74142"/>
              <a:ext cx="1964725" cy="6232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5896" name="Group 35895">
            <a:extLst>
              <a:ext uri="{FF2B5EF4-FFF2-40B4-BE49-F238E27FC236}">
                <a16:creationId xmlns:a16="http://schemas.microsoft.com/office/drawing/2014/main" id="{991F3ABE-046F-D140-B7D0-8876F3720732}"/>
              </a:ext>
            </a:extLst>
          </p:cNvPr>
          <p:cNvGrpSpPr/>
          <p:nvPr/>
        </p:nvGrpSpPr>
        <p:grpSpPr>
          <a:xfrm>
            <a:off x="8216250" y="1968906"/>
            <a:ext cx="4386208" cy="1246424"/>
            <a:chOff x="3266115" y="-725635"/>
            <a:chExt cx="2193104" cy="623212"/>
          </a:xfrm>
        </p:grpSpPr>
        <p:grpSp>
          <p:nvGrpSpPr>
            <p:cNvPr id="35875" name="Group 35874">
              <a:extLst>
                <a:ext uri="{FF2B5EF4-FFF2-40B4-BE49-F238E27FC236}">
                  <a16:creationId xmlns:a16="http://schemas.microsoft.com/office/drawing/2014/main" id="{6D03E9E2-A47E-C64D-820D-1C9F26D3CD7F}"/>
                </a:ext>
              </a:extLst>
            </p:cNvPr>
            <p:cNvGrpSpPr/>
            <p:nvPr/>
          </p:nvGrpSpPr>
          <p:grpSpPr>
            <a:xfrm>
              <a:off x="3266115" y="-725635"/>
              <a:ext cx="2067696" cy="623212"/>
              <a:chOff x="5173363" y="67062"/>
              <a:chExt cx="2067696" cy="623212"/>
            </a:xfrm>
          </p:grpSpPr>
          <p:pic>
            <p:nvPicPr>
              <p:cNvPr id="35850" name="Picture 10" descr="Media Alert: Intel at DEF CON 28">
                <a:extLst>
                  <a:ext uri="{FF2B5EF4-FFF2-40B4-BE49-F238E27FC236}">
                    <a16:creationId xmlns:a16="http://schemas.microsoft.com/office/drawing/2014/main" id="{A565A16E-DCC1-C14D-8C70-B3DEC058EB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912" y="134125"/>
                <a:ext cx="721734" cy="489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B781474-0038-E54B-9C85-B334B20A2039}"/>
                  </a:ext>
                </a:extLst>
              </p:cNvPr>
              <p:cNvSpPr/>
              <p:nvPr/>
            </p:nvSpPr>
            <p:spPr>
              <a:xfrm>
                <a:off x="5173363" y="67062"/>
                <a:ext cx="2067696" cy="6232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CN" sz="360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5FC985-5CEF-7E44-A503-B8AA27C6C04E}"/>
                </a:ext>
              </a:extLst>
            </p:cNvPr>
            <p:cNvSpPr txBox="1"/>
            <p:nvPr/>
          </p:nvSpPr>
          <p:spPr>
            <a:xfrm>
              <a:off x="4029954" y="-708877"/>
              <a:ext cx="1429265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CN" sz="3600" kern="1200" dirty="0">
                  <a:solidFill>
                    <a:prstClr val="black"/>
                  </a:solidFill>
                  <a:latin typeface="Calibri" panose="020F0502020204030204"/>
                </a:rPr>
                <a:t>Cloud</a:t>
              </a:r>
            </a:p>
            <a:p>
              <a:pPr algn="l" defTabSz="1828800" hangingPunct="1"/>
              <a:r>
                <a:rPr lang="en-CN" sz="3600" kern="1200" dirty="0">
                  <a:solidFill>
                    <a:prstClr val="black"/>
                  </a:solidFill>
                  <a:latin typeface="Calibri" panose="020F0502020204030204"/>
                </a:rPr>
                <a:t>Hypervisor</a:t>
              </a:r>
            </a:p>
          </p:txBody>
        </p:sp>
      </p:grpSp>
      <p:grpSp>
        <p:nvGrpSpPr>
          <p:cNvPr id="35877" name="Group 35876">
            <a:extLst>
              <a:ext uri="{FF2B5EF4-FFF2-40B4-BE49-F238E27FC236}">
                <a16:creationId xmlns:a16="http://schemas.microsoft.com/office/drawing/2014/main" id="{0416CFE5-3B00-794E-9152-2D25918BF837}"/>
              </a:ext>
            </a:extLst>
          </p:cNvPr>
          <p:cNvGrpSpPr/>
          <p:nvPr/>
        </p:nvGrpSpPr>
        <p:grpSpPr>
          <a:xfrm>
            <a:off x="11325884" y="329220"/>
            <a:ext cx="4135392" cy="1246424"/>
            <a:chOff x="7414054" y="74142"/>
            <a:chExt cx="2067696" cy="62321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583B13-D841-8F4C-884E-48E1ACB4C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1191" y="184968"/>
              <a:ext cx="1806412" cy="384986"/>
            </a:xfrm>
            <a:prstGeom prst="rect">
              <a:avLst/>
            </a:prstGeom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3DE495E-FD67-864E-BCC6-0FB38D1DF7F3}"/>
                </a:ext>
              </a:extLst>
            </p:cNvPr>
            <p:cNvSpPr/>
            <p:nvPr/>
          </p:nvSpPr>
          <p:spPr>
            <a:xfrm>
              <a:off x="7414054" y="74142"/>
              <a:ext cx="2067696" cy="6232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6AF7B5-F175-184A-84C7-5C55BF7F1397}"/>
              </a:ext>
            </a:extLst>
          </p:cNvPr>
          <p:cNvCxnSpPr>
            <a:cxnSpLocks/>
            <a:stCxn id="15" idx="3"/>
            <a:endCxn id="29" idx="2"/>
          </p:cNvCxnSpPr>
          <p:nvPr/>
        </p:nvCxnSpPr>
        <p:spPr>
          <a:xfrm flipV="1">
            <a:off x="5821994" y="1643266"/>
            <a:ext cx="1436508" cy="974796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C8807C-9E1A-8D45-A29F-CC149865C166}"/>
              </a:ext>
            </a:extLst>
          </p:cNvPr>
          <p:cNvCxnSpPr>
            <a:cxnSpLocks/>
            <a:stCxn id="29" idx="2"/>
            <a:endCxn id="16" idx="0"/>
          </p:cNvCxnSpPr>
          <p:nvPr/>
        </p:nvCxnSpPr>
        <p:spPr>
          <a:xfrm>
            <a:off x="7258503" y="1643267"/>
            <a:ext cx="9430" cy="267449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B543133-1F14-2642-AFA5-1E27819B1813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7267933" y="3192303"/>
            <a:ext cx="3147998" cy="1125454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776A75-9E85-CF40-88B6-BDAFBC366092}"/>
              </a:ext>
            </a:extLst>
          </p:cNvPr>
          <p:cNvCxnSpPr>
            <a:cxnSpLocks/>
            <a:stCxn id="37" idx="2"/>
            <a:endCxn id="196" idx="0"/>
          </p:cNvCxnSpPr>
          <p:nvPr/>
        </p:nvCxnSpPr>
        <p:spPr>
          <a:xfrm>
            <a:off x="13393580" y="1575644"/>
            <a:ext cx="1808" cy="2759011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B028DE0-16B7-6F44-81AB-4728FAF29D95}"/>
              </a:ext>
            </a:extLst>
          </p:cNvPr>
          <p:cNvSpPr txBox="1"/>
          <p:nvPr/>
        </p:nvSpPr>
        <p:spPr>
          <a:xfrm>
            <a:off x="1256666" y="4894465"/>
            <a:ext cx="3295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CN" sz="5400" kern="1200" dirty="0">
                <a:solidFill>
                  <a:prstClr val="black"/>
                </a:solidFill>
                <a:latin typeface="Calibri" panose="020F0502020204030204"/>
              </a:rPr>
              <a:t>Sandbox</a:t>
            </a:r>
          </a:p>
        </p:txBody>
      </p:sp>
      <p:pic>
        <p:nvPicPr>
          <p:cNvPr id="35854" name="Picture 14" descr="Kata Containers 1.5 版发布并提供Firecracker 支持| 亚马逊AWS官方博客">
            <a:extLst>
              <a:ext uri="{FF2B5EF4-FFF2-40B4-BE49-F238E27FC236}">
                <a16:creationId xmlns:a16="http://schemas.microsoft.com/office/drawing/2014/main" id="{BE197C29-4F6D-284B-8D13-D7452203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13" y="11053592"/>
            <a:ext cx="3962742" cy="1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25B5C84-ADF2-5E46-BCE6-A7B9CCD5010D}"/>
              </a:ext>
            </a:extLst>
          </p:cNvPr>
          <p:cNvSpPr/>
          <p:nvPr/>
        </p:nvSpPr>
        <p:spPr>
          <a:xfrm>
            <a:off x="8419447" y="9941128"/>
            <a:ext cx="3130754" cy="944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en-CN" sz="3600" kern="1200" dirty="0">
                <a:solidFill>
                  <a:prstClr val="black"/>
                </a:solidFill>
                <a:latin typeface="Calibri" panose="020F0502020204030204"/>
              </a:rPr>
              <a:t>Kata</a:t>
            </a:r>
            <a:r>
              <a:rPr lang="zh-CN" altLang="en-US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Runtime</a:t>
            </a:r>
            <a:endParaRPr lang="en-CN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E4EFF5-85F2-154D-A177-BA37D2D51A20}"/>
              </a:ext>
            </a:extLst>
          </p:cNvPr>
          <p:cNvGrpSpPr/>
          <p:nvPr/>
        </p:nvGrpSpPr>
        <p:grpSpPr>
          <a:xfrm>
            <a:off x="8266341" y="6854631"/>
            <a:ext cx="3690890" cy="1254896"/>
            <a:chOff x="1606378" y="1991499"/>
            <a:chExt cx="1845445" cy="627448"/>
          </a:xfrm>
        </p:grpSpPr>
        <p:pic>
          <p:nvPicPr>
            <p:cNvPr id="60" name="Picture 6" descr="Alibaba Cloud · GitHub">
              <a:extLst>
                <a:ext uri="{FF2B5EF4-FFF2-40B4-BE49-F238E27FC236}">
                  <a16:creationId xmlns:a16="http://schemas.microsoft.com/office/drawing/2014/main" id="{90B00584-4A23-0641-A34E-076262D02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479" y="1991499"/>
              <a:ext cx="627448" cy="62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B95805-A80B-8641-8B05-8110D1F89662}"/>
                </a:ext>
              </a:extLst>
            </p:cNvPr>
            <p:cNvSpPr txBox="1"/>
            <p:nvPr/>
          </p:nvSpPr>
          <p:spPr>
            <a:xfrm>
              <a:off x="2450926" y="2074390"/>
              <a:ext cx="1000897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CN" sz="4800" kern="1200" dirty="0">
                  <a:solidFill>
                    <a:prstClr val="black"/>
                  </a:solidFill>
                  <a:latin typeface="Calibri" panose="020F0502020204030204"/>
                </a:rPr>
                <a:t>runD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344B916-D992-E342-8A30-362B51655874}"/>
                </a:ext>
              </a:extLst>
            </p:cNvPr>
            <p:cNvSpPr/>
            <p:nvPr/>
          </p:nvSpPr>
          <p:spPr>
            <a:xfrm>
              <a:off x="1606378" y="1991499"/>
              <a:ext cx="1707628" cy="6274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6D1D6D-5D89-834D-9173-1294C56415E1}"/>
              </a:ext>
            </a:extLst>
          </p:cNvPr>
          <p:cNvGrpSpPr/>
          <p:nvPr/>
        </p:nvGrpSpPr>
        <p:grpSpPr>
          <a:xfrm>
            <a:off x="12059706" y="7732172"/>
            <a:ext cx="4300532" cy="1254896"/>
            <a:chOff x="1606377" y="1991499"/>
            <a:chExt cx="2150266" cy="627448"/>
          </a:xfrm>
        </p:grpSpPr>
        <p:pic>
          <p:nvPicPr>
            <p:cNvPr id="64" name="Picture 6" descr="Alibaba Cloud · GitHub">
              <a:extLst>
                <a:ext uri="{FF2B5EF4-FFF2-40B4-BE49-F238E27FC236}">
                  <a16:creationId xmlns:a16="http://schemas.microsoft.com/office/drawing/2014/main" id="{2485405C-7752-0342-AAA1-0E11D5739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479" y="1991499"/>
              <a:ext cx="627448" cy="62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76E6FF-87B4-8D48-9E41-C41F7DDCF649}"/>
                </a:ext>
              </a:extLst>
            </p:cNvPr>
            <p:cNvSpPr txBox="1"/>
            <p:nvPr/>
          </p:nvSpPr>
          <p:spPr>
            <a:xfrm>
              <a:off x="2450926" y="2009897"/>
              <a:ext cx="1305717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CN" sz="3600" kern="1200" dirty="0">
                  <a:solidFill>
                    <a:prstClr val="black"/>
                  </a:solidFill>
                  <a:latin typeface="Calibri" panose="020F0502020204030204"/>
                </a:rPr>
                <a:t>Image Accelaration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34926D7-6157-5949-9644-7152E80FBFCD}"/>
                </a:ext>
              </a:extLst>
            </p:cNvPr>
            <p:cNvSpPr/>
            <p:nvPr/>
          </p:nvSpPr>
          <p:spPr>
            <a:xfrm>
              <a:off x="1606377" y="1991499"/>
              <a:ext cx="2076125" cy="6274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14F6E43C-2AD2-E941-96F0-46780836F0F0}"/>
              </a:ext>
            </a:extLst>
          </p:cNvPr>
          <p:cNvSpPr/>
          <p:nvPr/>
        </p:nvSpPr>
        <p:spPr>
          <a:xfrm>
            <a:off x="1087394" y="4190560"/>
            <a:ext cx="15347092" cy="49427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CN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5843" name="Group 35842">
            <a:extLst>
              <a:ext uri="{FF2B5EF4-FFF2-40B4-BE49-F238E27FC236}">
                <a16:creationId xmlns:a16="http://schemas.microsoft.com/office/drawing/2014/main" id="{26E530B8-6A63-DB4C-8D5B-557EDB92DC25}"/>
              </a:ext>
            </a:extLst>
          </p:cNvPr>
          <p:cNvGrpSpPr/>
          <p:nvPr/>
        </p:nvGrpSpPr>
        <p:grpSpPr>
          <a:xfrm>
            <a:off x="12587723" y="10372074"/>
            <a:ext cx="4933594" cy="1254896"/>
            <a:chOff x="4947257" y="5980856"/>
            <a:chExt cx="2466797" cy="627448"/>
          </a:xfrm>
        </p:grpSpPr>
        <p:pic>
          <p:nvPicPr>
            <p:cNvPr id="35856" name="Picture 16" descr="containerd – An industry-standard container runtime with an emphasis on  simplicity, robustness and portability">
              <a:extLst>
                <a:ext uri="{FF2B5EF4-FFF2-40B4-BE49-F238E27FC236}">
                  <a16:creationId xmlns:a16="http://schemas.microsoft.com/office/drawing/2014/main" id="{95742A12-8259-1849-8010-BE5F00CCB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754" y="6012622"/>
              <a:ext cx="2346914" cy="57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EA705ACD-9556-2D43-8A55-9AAF56494365}"/>
                </a:ext>
              </a:extLst>
            </p:cNvPr>
            <p:cNvSpPr/>
            <p:nvPr/>
          </p:nvSpPr>
          <p:spPr>
            <a:xfrm>
              <a:off x="4947257" y="5980856"/>
              <a:ext cx="2466797" cy="6274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5884" name="Group 35883">
            <a:extLst>
              <a:ext uri="{FF2B5EF4-FFF2-40B4-BE49-F238E27FC236}">
                <a16:creationId xmlns:a16="http://schemas.microsoft.com/office/drawing/2014/main" id="{3633E2B4-FEB5-C347-A449-672EBD23D7F9}"/>
              </a:ext>
            </a:extLst>
          </p:cNvPr>
          <p:cNvGrpSpPr/>
          <p:nvPr/>
        </p:nvGrpSpPr>
        <p:grpSpPr>
          <a:xfrm>
            <a:off x="3050209" y="6842545"/>
            <a:ext cx="4404118" cy="1254896"/>
            <a:chOff x="1517546" y="4418033"/>
            <a:chExt cx="2202059" cy="62744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FA445D-539C-9D4E-AA20-20B1C2144991}"/>
                </a:ext>
              </a:extLst>
            </p:cNvPr>
            <p:cNvSpPr txBox="1"/>
            <p:nvPr/>
          </p:nvSpPr>
          <p:spPr>
            <a:xfrm>
              <a:off x="2079699" y="4531304"/>
              <a:ext cx="163990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CN" sz="4000" kern="1200" dirty="0">
                  <a:solidFill>
                    <a:prstClr val="black"/>
                  </a:solidFill>
                  <a:latin typeface="Calibri" panose="020F0502020204030204"/>
                </a:rPr>
                <a:t>Kata</a:t>
              </a:r>
              <a:r>
                <a:rPr lang="zh-CN" altLang="en-US" sz="4000" kern="12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 </a:t>
              </a:r>
              <a:r>
                <a:rPr lang="en-US" altLang="zh-CN" sz="4000" kern="12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Agent</a:t>
              </a:r>
              <a:r>
                <a:rPr lang="zh-CN" altLang="en-US" sz="4000" kern="12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 </a:t>
              </a:r>
              <a:r>
                <a:rPr lang="en-US" altLang="zh-CN" sz="4000" kern="12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v2</a:t>
              </a:r>
              <a:endParaRPr lang="en-CN" sz="40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082F76BC-F5D7-2043-A3CA-CCD80E724DFA}"/>
                </a:ext>
              </a:extLst>
            </p:cNvPr>
            <p:cNvSpPr/>
            <p:nvPr/>
          </p:nvSpPr>
          <p:spPr>
            <a:xfrm>
              <a:off x="1517546" y="4418033"/>
              <a:ext cx="2090814" cy="6274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1" name="Picture 6" descr="Alibaba Cloud · GitHub">
              <a:extLst>
                <a:ext uri="{FF2B5EF4-FFF2-40B4-BE49-F238E27FC236}">
                  <a16:creationId xmlns:a16="http://schemas.microsoft.com/office/drawing/2014/main" id="{6E136388-DD92-E04F-851B-0892C78AE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621" y="4483492"/>
              <a:ext cx="504017" cy="50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Picture 6" descr="Alibaba Cloud · GitHub">
            <a:extLst>
              <a:ext uri="{FF2B5EF4-FFF2-40B4-BE49-F238E27FC236}">
                <a16:creationId xmlns:a16="http://schemas.microsoft.com/office/drawing/2014/main" id="{73AB068E-DF0E-C747-880D-7562223C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993" y="12884899"/>
            <a:ext cx="703350" cy="7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809BAFB-D78A-EF4B-9603-33C66808AB90}"/>
              </a:ext>
            </a:extLst>
          </p:cNvPr>
          <p:cNvSpPr txBox="1"/>
          <p:nvPr/>
        </p:nvSpPr>
        <p:spPr>
          <a:xfrm>
            <a:off x="15330267" y="12452967"/>
            <a:ext cx="234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CN" sz="2800" kern="1200" dirty="0">
                <a:solidFill>
                  <a:prstClr val="black"/>
                </a:solidFill>
                <a:latin typeface="Calibri" panose="020F0502020204030204"/>
              </a:rPr>
              <a:t>Alibaba Cloud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3FE7CB8-368C-774A-910A-6F841A376E4D}"/>
              </a:ext>
            </a:extLst>
          </p:cNvPr>
          <p:cNvCxnSpPr>
            <a:cxnSpLocks/>
            <a:stCxn id="66" idx="2"/>
            <a:endCxn id="70" idx="0"/>
          </p:cNvCxnSpPr>
          <p:nvPr/>
        </p:nvCxnSpPr>
        <p:spPr>
          <a:xfrm>
            <a:off x="14135832" y="8987069"/>
            <a:ext cx="918688" cy="1385006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Rounded Rectangle 35844">
            <a:extLst>
              <a:ext uri="{FF2B5EF4-FFF2-40B4-BE49-F238E27FC236}">
                <a16:creationId xmlns:a16="http://schemas.microsoft.com/office/drawing/2014/main" id="{92E09A82-1D14-1842-AF65-AA586D573099}"/>
              </a:ext>
            </a:extLst>
          </p:cNvPr>
          <p:cNvSpPr/>
          <p:nvPr/>
        </p:nvSpPr>
        <p:spPr>
          <a:xfrm>
            <a:off x="17558564" y="6154257"/>
            <a:ext cx="6054868" cy="27289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en-CN" sz="6400" kern="1200" dirty="0">
                <a:solidFill>
                  <a:prstClr val="white"/>
                </a:solidFill>
                <a:latin typeface="Calibri" panose="020F0502020204030204"/>
              </a:rPr>
              <a:t>Alibaba Cloud Sandbox </a:t>
            </a:r>
            <a:r>
              <a:rPr lang="en-US" altLang="zh-CN" sz="6400" kern="12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2.0</a:t>
            </a:r>
            <a:endParaRPr lang="en-CN" sz="64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B9A1A82-BDE8-CA4F-970C-846DB8CD8ADD}"/>
              </a:ext>
            </a:extLst>
          </p:cNvPr>
          <p:cNvCxnSpPr>
            <a:cxnSpLocks/>
          </p:cNvCxnSpPr>
          <p:nvPr/>
        </p:nvCxnSpPr>
        <p:spPr>
          <a:xfrm>
            <a:off x="18368840" y="13145676"/>
            <a:ext cx="1205284" cy="9293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093FCC6-549D-F245-B944-4AB2813BCD68}"/>
              </a:ext>
            </a:extLst>
          </p:cNvPr>
          <p:cNvSpPr txBox="1"/>
          <p:nvPr/>
        </p:nvSpPr>
        <p:spPr>
          <a:xfrm>
            <a:off x="17987641" y="12477289"/>
            <a:ext cx="234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CN" sz="2800" kern="1200" dirty="0">
                <a:solidFill>
                  <a:prstClr val="black"/>
                </a:solidFill>
                <a:latin typeface="Calibri" panose="020F0502020204030204"/>
              </a:rPr>
              <a:t>Cooperation</a:t>
            </a:r>
            <a:endParaRPr lang="en-CN" sz="24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F0DD010-2AF4-BD4F-8EFD-07BC6FF5D109}"/>
              </a:ext>
            </a:extLst>
          </p:cNvPr>
          <p:cNvSpPr txBox="1"/>
          <p:nvPr/>
        </p:nvSpPr>
        <p:spPr>
          <a:xfrm>
            <a:off x="20529621" y="12515029"/>
            <a:ext cx="141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CN" sz="2800" kern="1200" dirty="0">
                <a:solidFill>
                  <a:prstClr val="black"/>
                </a:solidFill>
                <a:latin typeface="Calibri" panose="020F0502020204030204"/>
              </a:rPr>
              <a:t>Derived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3D7DFD4-B5FE-2948-BD60-597D61317FC5}"/>
              </a:ext>
            </a:extLst>
          </p:cNvPr>
          <p:cNvCxnSpPr>
            <a:cxnSpLocks/>
          </p:cNvCxnSpPr>
          <p:nvPr/>
        </p:nvCxnSpPr>
        <p:spPr>
          <a:xfrm>
            <a:off x="20665561" y="13143860"/>
            <a:ext cx="1106412" cy="25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AD03F4A-D2D3-0F4D-9C76-2C2D4418F137}"/>
              </a:ext>
            </a:extLst>
          </p:cNvPr>
          <p:cNvCxnSpPr>
            <a:cxnSpLocks/>
            <a:stCxn id="16" idx="2"/>
            <a:endCxn id="62" idx="1"/>
          </p:cNvCxnSpPr>
          <p:nvPr/>
        </p:nvCxnSpPr>
        <p:spPr>
          <a:xfrm>
            <a:off x="7267932" y="5572653"/>
            <a:ext cx="998408" cy="19094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032276-A2D1-554E-9666-F1A9F49487AB}"/>
              </a:ext>
            </a:extLst>
          </p:cNvPr>
          <p:cNvCxnSpPr>
            <a:cxnSpLocks/>
            <a:stCxn id="62" idx="3"/>
            <a:endCxn id="35845" idx="1"/>
          </p:cNvCxnSpPr>
          <p:nvPr/>
        </p:nvCxnSpPr>
        <p:spPr>
          <a:xfrm>
            <a:off x="11681596" y="7482078"/>
            <a:ext cx="5876968" cy="3666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BEA2EFD-84B6-6E41-AC6F-75337989E5BE}"/>
              </a:ext>
            </a:extLst>
          </p:cNvPr>
          <p:cNvCxnSpPr>
            <a:cxnSpLocks/>
            <a:stCxn id="56" idx="3"/>
            <a:endCxn id="62" idx="1"/>
          </p:cNvCxnSpPr>
          <p:nvPr/>
        </p:nvCxnSpPr>
        <p:spPr>
          <a:xfrm>
            <a:off x="7231836" y="7469993"/>
            <a:ext cx="1034504" cy="1208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2555F52-2009-EB43-9048-43039DB09E1A}"/>
              </a:ext>
            </a:extLst>
          </p:cNvPr>
          <p:cNvCxnSpPr>
            <a:cxnSpLocks/>
            <a:stCxn id="66" idx="3"/>
            <a:endCxn id="35845" idx="1"/>
          </p:cNvCxnSpPr>
          <p:nvPr/>
        </p:nvCxnSpPr>
        <p:spPr>
          <a:xfrm flipV="1">
            <a:off x="16211956" y="7518739"/>
            <a:ext cx="1346608" cy="84088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5E228FE-29B0-3249-85A3-4399518DABDE}"/>
              </a:ext>
            </a:extLst>
          </p:cNvPr>
          <p:cNvSpPr txBox="1"/>
          <p:nvPr/>
        </p:nvSpPr>
        <p:spPr>
          <a:xfrm>
            <a:off x="22504853" y="12515029"/>
            <a:ext cx="247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CN" sz="2800" kern="1200" dirty="0">
                <a:solidFill>
                  <a:prstClr val="black"/>
                </a:solidFill>
                <a:latin typeface="Calibri" panose="020F0502020204030204"/>
              </a:rPr>
              <a:t>Integration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339E524-FD7D-0748-8AB7-0DC1313B5D47}"/>
              </a:ext>
            </a:extLst>
          </p:cNvPr>
          <p:cNvCxnSpPr>
            <a:cxnSpLocks/>
          </p:cNvCxnSpPr>
          <p:nvPr/>
        </p:nvCxnSpPr>
        <p:spPr>
          <a:xfrm>
            <a:off x="22822985" y="13130331"/>
            <a:ext cx="103753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DA19738-3B90-9C40-8AFD-0F497233ED70}"/>
              </a:ext>
            </a:extLst>
          </p:cNvPr>
          <p:cNvCxnSpPr>
            <a:cxnSpLocks/>
            <a:stCxn id="29" idx="2"/>
            <a:endCxn id="35" idx="1"/>
          </p:cNvCxnSpPr>
          <p:nvPr/>
        </p:nvCxnSpPr>
        <p:spPr>
          <a:xfrm>
            <a:off x="7258502" y="1643266"/>
            <a:ext cx="957748" cy="948852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85F367D-8012-0241-A4F1-98C57A42E82F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H="1" flipV="1">
            <a:off x="9973968" y="8109527"/>
            <a:ext cx="10856" cy="18316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8" descr="containerd – An industry-standard container runtime with an emphasis on  simplicity, robustness and portability">
            <a:extLst>
              <a:ext uri="{FF2B5EF4-FFF2-40B4-BE49-F238E27FC236}">
                <a16:creationId xmlns:a16="http://schemas.microsoft.com/office/drawing/2014/main" id="{9A643AC7-EF58-7D4D-B2DC-20B155D8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149" y="4411838"/>
            <a:ext cx="3130754" cy="7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阿里巴巴正式开源其自研容器技术Pouch-InfoQ">
            <a:extLst>
              <a:ext uri="{FF2B5EF4-FFF2-40B4-BE49-F238E27FC236}">
                <a16:creationId xmlns:a16="http://schemas.microsoft.com/office/drawing/2014/main" id="{83B71041-73CC-C849-AEDF-A2FEBC3B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849" y="4364643"/>
            <a:ext cx="2291266" cy="9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41494D8-BBF3-0848-A8DD-7AC4DD1D0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88201" y="1722393"/>
            <a:ext cx="9101702" cy="1642170"/>
          </a:xfrm>
          <a:prstGeom prst="rect">
            <a:avLst/>
          </a:prstGeom>
        </p:spPr>
      </p:pic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0E103936-4189-DE41-8605-DEAFC5E81E97}"/>
              </a:ext>
            </a:extLst>
          </p:cNvPr>
          <p:cNvCxnSpPr>
            <a:cxnSpLocks/>
            <a:stCxn id="35845" idx="0"/>
            <a:endCxn id="81" idx="2"/>
          </p:cNvCxnSpPr>
          <p:nvPr/>
        </p:nvCxnSpPr>
        <p:spPr>
          <a:xfrm flipV="1">
            <a:off x="20585998" y="5180675"/>
            <a:ext cx="1938528" cy="97358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A79075-9850-3242-AA2C-1DCFBD071DF9}"/>
              </a:ext>
            </a:extLst>
          </p:cNvPr>
          <p:cNvCxnSpPr>
            <a:cxnSpLocks/>
            <a:stCxn id="35845" idx="0"/>
            <a:endCxn id="82" idx="2"/>
          </p:cNvCxnSpPr>
          <p:nvPr/>
        </p:nvCxnSpPr>
        <p:spPr>
          <a:xfrm flipH="1" flipV="1">
            <a:off x="18971482" y="5281148"/>
            <a:ext cx="1614516" cy="87310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C17DAD8-F6CC-5244-9557-53578C14CA5B}"/>
              </a:ext>
            </a:extLst>
          </p:cNvPr>
          <p:cNvCxnSpPr>
            <a:cxnSpLocks/>
            <a:stCxn id="81" idx="0"/>
            <a:endCxn id="92" idx="2"/>
          </p:cNvCxnSpPr>
          <p:nvPr/>
        </p:nvCxnSpPr>
        <p:spPr>
          <a:xfrm flipH="1" flipV="1">
            <a:off x="19539053" y="3364562"/>
            <a:ext cx="2985474" cy="104727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08027C-4E83-B34D-84E6-624F84180F47}"/>
              </a:ext>
            </a:extLst>
          </p:cNvPr>
          <p:cNvCxnSpPr>
            <a:cxnSpLocks/>
            <a:stCxn id="82" idx="0"/>
            <a:endCxn id="92" idx="2"/>
          </p:cNvCxnSpPr>
          <p:nvPr/>
        </p:nvCxnSpPr>
        <p:spPr>
          <a:xfrm flipV="1">
            <a:off x="18971483" y="3364562"/>
            <a:ext cx="567570" cy="100008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FC28E19-0754-0B4C-8170-0814DAF2173F}"/>
              </a:ext>
            </a:extLst>
          </p:cNvPr>
          <p:cNvGrpSpPr/>
          <p:nvPr/>
        </p:nvGrpSpPr>
        <p:grpSpPr>
          <a:xfrm>
            <a:off x="11014900" y="4334655"/>
            <a:ext cx="5305428" cy="1237999"/>
            <a:chOff x="4301649" y="1540829"/>
            <a:chExt cx="2737390" cy="686793"/>
          </a:xfrm>
        </p:grpSpPr>
        <p:pic>
          <p:nvPicPr>
            <p:cNvPr id="194" name="Picture 6" descr="Alibaba Cloud · GitHub">
              <a:extLst>
                <a:ext uri="{FF2B5EF4-FFF2-40B4-BE49-F238E27FC236}">
                  <a16:creationId xmlns:a16="http://schemas.microsoft.com/office/drawing/2014/main" id="{FD0B81C3-80FB-FE42-82D0-A04849343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585" y="1572055"/>
              <a:ext cx="627448" cy="62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41CA954-BD8C-8A40-AA03-F451D7D3BD79}"/>
                </a:ext>
              </a:extLst>
            </p:cNvPr>
            <p:cNvSpPr txBox="1"/>
            <p:nvPr/>
          </p:nvSpPr>
          <p:spPr>
            <a:xfrm>
              <a:off x="5001814" y="1603814"/>
              <a:ext cx="2037225" cy="52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CN" sz="2800" kern="1200" dirty="0">
                  <a:solidFill>
                    <a:prstClr val="black"/>
                  </a:solidFill>
                  <a:latin typeface="Calibri" panose="020F0502020204030204"/>
                </a:rPr>
                <a:t>Alibaba Cloud L inux </a:t>
              </a:r>
              <a:r>
                <a:rPr lang="en-US" altLang="zh-CN" sz="2800" kern="12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2 </a:t>
              </a:r>
            </a:p>
            <a:p>
              <a:pPr algn="l" defTabSz="1828800" hangingPunct="1"/>
              <a:r>
                <a:rPr lang="en-US" altLang="zh-CN" sz="2800" kern="12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for Sandbox</a:t>
              </a:r>
              <a:endParaRPr lang="en-CN" sz="28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AACB4B9F-07A3-0245-AA1A-D7A4ABA29C8E}"/>
                </a:ext>
              </a:extLst>
            </p:cNvPr>
            <p:cNvSpPr/>
            <p:nvPr/>
          </p:nvSpPr>
          <p:spPr>
            <a:xfrm>
              <a:off x="4301649" y="1540829"/>
              <a:ext cx="2456474" cy="68679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CN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CCA94A4-F7F7-9C4E-95CF-17C5DE09C8EB}"/>
              </a:ext>
            </a:extLst>
          </p:cNvPr>
          <p:cNvCxnSpPr>
            <a:cxnSpLocks/>
            <a:stCxn id="196" idx="2"/>
            <a:endCxn id="35845" idx="1"/>
          </p:cNvCxnSpPr>
          <p:nvPr/>
        </p:nvCxnSpPr>
        <p:spPr>
          <a:xfrm>
            <a:off x="13395388" y="5572650"/>
            <a:ext cx="4163176" cy="19460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0E8C623-47C8-EC4A-9E71-4A34CE41343C}"/>
              </a:ext>
            </a:extLst>
          </p:cNvPr>
          <p:cNvSpPr/>
          <p:nvPr/>
        </p:nvSpPr>
        <p:spPr>
          <a:xfrm>
            <a:off x="1087395" y="9597575"/>
            <a:ext cx="11104606" cy="37820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CN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9A27072C-FD1A-C449-AC60-A1BA6C7A2FDA}"/>
              </a:ext>
            </a:extLst>
          </p:cNvPr>
          <p:cNvSpPr/>
          <p:nvPr/>
        </p:nvSpPr>
        <p:spPr>
          <a:xfrm>
            <a:off x="3050209" y="9930202"/>
            <a:ext cx="4181626" cy="944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en-CN" sz="3600" kern="1200" dirty="0">
                <a:solidFill>
                  <a:prstClr val="black"/>
                </a:solidFill>
                <a:latin typeface="Calibri" panose="020F0502020204030204"/>
              </a:rPr>
              <a:t>Kata</a:t>
            </a:r>
            <a:r>
              <a:rPr lang="zh-CN" altLang="en-US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Agent</a:t>
            </a:r>
            <a:r>
              <a:rPr lang="zh-CN" altLang="en-US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v2</a:t>
            </a:r>
            <a:endParaRPr lang="en-CN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4EE5646E-47C9-4A4D-A999-E8AD128D4DAB}"/>
              </a:ext>
            </a:extLst>
          </p:cNvPr>
          <p:cNvSpPr/>
          <p:nvPr/>
        </p:nvSpPr>
        <p:spPr>
          <a:xfrm>
            <a:off x="8408591" y="11140676"/>
            <a:ext cx="3130754" cy="944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en-CN" sz="3600" kern="1200" dirty="0">
                <a:solidFill>
                  <a:prstClr val="black"/>
                </a:solidFill>
                <a:latin typeface="Calibri" panose="020F0502020204030204"/>
              </a:rPr>
              <a:t>Clear</a:t>
            </a:r>
            <a:r>
              <a:rPr lang="zh-CN" altLang="en-US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Linux</a:t>
            </a:r>
            <a:endParaRPr lang="en-CN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0" name="Rounded Rectangle 229">
            <a:extLst>
              <a:ext uri="{FF2B5EF4-FFF2-40B4-BE49-F238E27FC236}">
                <a16:creationId xmlns:a16="http://schemas.microsoft.com/office/drawing/2014/main" id="{5082EF94-B3C8-394C-A4C5-ACD353DB9377}"/>
              </a:ext>
            </a:extLst>
          </p:cNvPr>
          <p:cNvSpPr/>
          <p:nvPr/>
        </p:nvSpPr>
        <p:spPr>
          <a:xfrm>
            <a:off x="4509368" y="12276766"/>
            <a:ext cx="7029976" cy="944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en-US" sz="3600" kern="1200" dirty="0">
                <a:solidFill>
                  <a:prstClr val="black"/>
                </a:solidFill>
                <a:latin typeface="Calibri" panose="020F0502020204030204"/>
              </a:rPr>
              <a:t>Q</a:t>
            </a:r>
            <a:r>
              <a:rPr lang="en-CN" sz="3600" kern="1200" dirty="0">
                <a:solidFill>
                  <a:prstClr val="black"/>
                </a:solidFill>
                <a:latin typeface="Calibri" panose="020F0502020204030204"/>
              </a:rPr>
              <a:t>emu</a:t>
            </a:r>
            <a:r>
              <a:rPr lang="en-US" altLang="zh-CN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/cloud</a:t>
            </a:r>
            <a:r>
              <a:rPr lang="zh-CN" altLang="en-US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kern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hypervisor/firecracker</a:t>
            </a:r>
            <a:endParaRPr lang="en-CN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7554E0F-4CC9-9B44-93D6-E03D130903D2}"/>
              </a:ext>
            </a:extLst>
          </p:cNvPr>
          <p:cNvSpPr txBox="1"/>
          <p:nvPr/>
        </p:nvSpPr>
        <p:spPr>
          <a:xfrm>
            <a:off x="1230309" y="9937503"/>
            <a:ext cx="2093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CN" sz="5400" kern="1200" dirty="0">
                <a:solidFill>
                  <a:prstClr val="black"/>
                </a:solidFill>
                <a:latin typeface="Calibri" panose="020F0502020204030204"/>
              </a:rPr>
              <a:t>KATA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D598548-E333-4640-A6DF-DE334B8A1832}"/>
              </a:ext>
            </a:extLst>
          </p:cNvPr>
          <p:cNvCxnSpPr>
            <a:cxnSpLocks/>
            <a:stCxn id="56" idx="2"/>
            <a:endCxn id="222" idx="0"/>
          </p:cNvCxnSpPr>
          <p:nvPr/>
        </p:nvCxnSpPr>
        <p:spPr>
          <a:xfrm>
            <a:off x="5141022" y="8097441"/>
            <a:ext cx="0" cy="183276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8851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圆角矩形 304">
            <a:extLst>
              <a:ext uri="{FF2B5EF4-FFF2-40B4-BE49-F238E27FC236}">
                <a16:creationId xmlns:a16="http://schemas.microsoft.com/office/drawing/2014/main" id="{37D62F7A-25C4-E04E-9F58-D5A3EA95F47D}"/>
              </a:ext>
            </a:extLst>
          </p:cNvPr>
          <p:cNvSpPr/>
          <p:nvPr/>
        </p:nvSpPr>
        <p:spPr>
          <a:xfrm>
            <a:off x="6170655" y="8148241"/>
            <a:ext cx="5350396" cy="4639726"/>
          </a:xfrm>
          <a:prstGeom prst="roundRect">
            <a:avLst>
              <a:gd name="adj" fmla="val 4490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b">
            <a:noAutofit/>
          </a:bodyPr>
          <a:lstStyle/>
          <a:p>
            <a:pPr algn="ctr" defTabSz="584200" latinLnBrk="1" hangingPunct="0"/>
            <a:endParaRPr lang="en-US" altLang="zh-CN" sz="1800" dirty="0">
              <a:solidFill>
                <a:srgbClr val="000000"/>
              </a:solidFill>
              <a:sym typeface="Helvetica Light"/>
            </a:endParaRPr>
          </a:p>
          <a:p>
            <a:pPr algn="ctr" defTabSz="584200" latinLnBrk="1" hangingPunct="0"/>
            <a:r>
              <a:rPr lang="en-CN" altLang="zh-CN" sz="2800" dirty="0">
                <a:solidFill>
                  <a:srgbClr val="000000"/>
                </a:solidFill>
                <a:sym typeface="Helvetica Light"/>
              </a:rPr>
              <a:t>Rund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59F016-D6CF-D540-9013-9F650FD86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8314" y="359017"/>
            <a:ext cx="18794186" cy="1295400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Alibaba</a:t>
            </a:r>
            <a:r>
              <a:rPr lang="zh-CN" altLang="en-US" sz="6000" dirty="0"/>
              <a:t> </a:t>
            </a:r>
            <a:r>
              <a:rPr lang="en-US" altLang="zh-CN" sz="6000" dirty="0"/>
              <a:t>Cloud</a:t>
            </a:r>
            <a:r>
              <a:rPr lang="zh-CN" altLang="en-US" sz="6000" dirty="0"/>
              <a:t> </a:t>
            </a:r>
            <a:r>
              <a:rPr lang="en-US" altLang="zh-CN" sz="6000" dirty="0"/>
              <a:t>Sandbox</a:t>
            </a:r>
            <a:r>
              <a:rPr lang="zh-CN" altLang="en-US" sz="6000" dirty="0"/>
              <a:t> </a:t>
            </a:r>
            <a:r>
              <a:rPr lang="en-US" altLang="zh-CN" sz="6000" dirty="0"/>
              <a:t>and Kata</a:t>
            </a:r>
            <a:endParaRPr lang="zh-CN" altLang="en-US" sz="6000" dirty="0"/>
          </a:p>
        </p:txBody>
      </p:sp>
      <p:sp>
        <p:nvSpPr>
          <p:cNvPr id="77" name="Shape 1581">
            <a:extLst>
              <a:ext uri="{FF2B5EF4-FFF2-40B4-BE49-F238E27FC236}">
                <a16:creationId xmlns:a16="http://schemas.microsoft.com/office/drawing/2014/main" id="{302B3E66-EFA1-FC42-BED0-659FB6F004E8}"/>
              </a:ext>
            </a:extLst>
          </p:cNvPr>
          <p:cNvSpPr/>
          <p:nvPr/>
        </p:nvSpPr>
        <p:spPr>
          <a:xfrm>
            <a:off x="1208315" y="1863861"/>
            <a:ext cx="10360955" cy="5126056"/>
          </a:xfrm>
          <a:prstGeom prst="rect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45718" tIns="45718" rIns="45718" bIns="45718" numCol="1" anchor="t">
            <a:noAutofit/>
          </a:bodyPr>
          <a:lstStyle/>
          <a:p>
            <a:pPr algn="ctr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zh-CN" sz="1100" dirty="0"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81" name="圆角矩形 80">
            <a:extLst>
              <a:ext uri="{FF2B5EF4-FFF2-40B4-BE49-F238E27FC236}">
                <a16:creationId xmlns:a16="http://schemas.microsoft.com/office/drawing/2014/main" id="{6332FFBA-B629-704D-9857-0A3309594534}"/>
              </a:ext>
            </a:extLst>
          </p:cNvPr>
          <p:cNvSpPr/>
          <p:nvPr/>
        </p:nvSpPr>
        <p:spPr>
          <a:xfrm>
            <a:off x="1403642" y="3859285"/>
            <a:ext cx="2100814" cy="1290613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Pouch/</a:t>
            </a:r>
          </a:p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Conainerd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82" name="圆角矩形 81">
            <a:extLst>
              <a:ext uri="{FF2B5EF4-FFF2-40B4-BE49-F238E27FC236}">
                <a16:creationId xmlns:a16="http://schemas.microsoft.com/office/drawing/2014/main" id="{8796CEF7-BD23-F74C-993D-1EAD301A23E1}"/>
              </a:ext>
            </a:extLst>
          </p:cNvPr>
          <p:cNvSpPr/>
          <p:nvPr/>
        </p:nvSpPr>
        <p:spPr>
          <a:xfrm>
            <a:off x="3830319" y="4172795"/>
            <a:ext cx="2475543" cy="647273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Kata-shim-v2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17" name="圆角矩形 116">
            <a:extLst>
              <a:ext uri="{FF2B5EF4-FFF2-40B4-BE49-F238E27FC236}">
                <a16:creationId xmlns:a16="http://schemas.microsoft.com/office/drawing/2014/main" id="{4254154F-EDD2-BE49-96EC-236FDDDC96A6}"/>
              </a:ext>
            </a:extLst>
          </p:cNvPr>
          <p:cNvSpPr/>
          <p:nvPr/>
        </p:nvSpPr>
        <p:spPr>
          <a:xfrm>
            <a:off x="6957205" y="6076915"/>
            <a:ext cx="4476460" cy="748683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Qemu</a:t>
            </a:r>
            <a:endParaRPr lang="zh-CN" altLang="en-US" sz="1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27" name="圆角矩形 126">
            <a:extLst>
              <a:ext uri="{FF2B5EF4-FFF2-40B4-BE49-F238E27FC236}">
                <a16:creationId xmlns:a16="http://schemas.microsoft.com/office/drawing/2014/main" id="{2360D34C-144A-0C42-BFCC-DF71F4BA4143}"/>
              </a:ext>
            </a:extLst>
          </p:cNvPr>
          <p:cNvSpPr/>
          <p:nvPr/>
        </p:nvSpPr>
        <p:spPr>
          <a:xfrm>
            <a:off x="1403642" y="2165026"/>
            <a:ext cx="2100814" cy="431926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Kubelet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cxnSp>
        <p:nvCxnSpPr>
          <p:cNvPr id="129" name="直线箭头连接符 128">
            <a:extLst>
              <a:ext uri="{FF2B5EF4-FFF2-40B4-BE49-F238E27FC236}">
                <a16:creationId xmlns:a16="http://schemas.microsoft.com/office/drawing/2014/main" id="{ADFFAAD0-C926-FB45-B41C-5FF1C04D1D29}"/>
              </a:ext>
            </a:extLst>
          </p:cNvPr>
          <p:cNvCxnSpPr>
            <a:cxnSpLocks/>
            <a:stCxn id="127" idx="2"/>
            <a:endCxn id="81" idx="0"/>
          </p:cNvCxnSpPr>
          <p:nvPr/>
        </p:nvCxnSpPr>
        <p:spPr>
          <a:xfrm>
            <a:off x="2454049" y="2596952"/>
            <a:ext cx="0" cy="1262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肘形连接符 130">
            <a:extLst>
              <a:ext uri="{FF2B5EF4-FFF2-40B4-BE49-F238E27FC236}">
                <a16:creationId xmlns:a16="http://schemas.microsoft.com/office/drawing/2014/main" id="{8CA97E54-B444-754D-9FFA-C29BEEC5623E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 flipV="1">
            <a:off x="3504456" y="4496432"/>
            <a:ext cx="325863" cy="816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肘形连接符 134">
            <a:extLst>
              <a:ext uri="{FF2B5EF4-FFF2-40B4-BE49-F238E27FC236}">
                <a16:creationId xmlns:a16="http://schemas.microsoft.com/office/drawing/2014/main" id="{5A113225-FE92-8C48-96DB-1DDC0EA90259}"/>
              </a:ext>
            </a:extLst>
          </p:cNvPr>
          <p:cNvCxnSpPr>
            <a:cxnSpLocks/>
            <a:stCxn id="82" idx="3"/>
            <a:endCxn id="117" idx="1"/>
          </p:cNvCxnSpPr>
          <p:nvPr/>
        </p:nvCxnSpPr>
        <p:spPr>
          <a:xfrm>
            <a:off x="6305862" y="4496432"/>
            <a:ext cx="651343" cy="195482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EF0A0DED-BF63-9B4A-A29F-D14C4DA43765}"/>
              </a:ext>
            </a:extLst>
          </p:cNvPr>
          <p:cNvCxnSpPr>
            <a:cxnSpLocks/>
            <a:stCxn id="117" idx="0"/>
            <a:endCxn id="86" idx="2"/>
          </p:cNvCxnSpPr>
          <p:nvPr/>
        </p:nvCxnSpPr>
        <p:spPr>
          <a:xfrm flipH="1" flipV="1">
            <a:off x="9192619" y="5589491"/>
            <a:ext cx="2816" cy="487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肘形连接符 166">
            <a:extLst>
              <a:ext uri="{FF2B5EF4-FFF2-40B4-BE49-F238E27FC236}">
                <a16:creationId xmlns:a16="http://schemas.microsoft.com/office/drawing/2014/main" id="{78A63019-2EC4-014F-8B04-24586B618B3F}"/>
              </a:ext>
            </a:extLst>
          </p:cNvPr>
          <p:cNvCxnSpPr>
            <a:cxnSpLocks/>
            <a:stCxn id="82" idx="0"/>
            <a:endCxn id="96" idx="1"/>
          </p:cNvCxnSpPr>
          <p:nvPr/>
        </p:nvCxnSpPr>
        <p:spPr>
          <a:xfrm rot="5400000" flipH="1" flipV="1">
            <a:off x="5510792" y="2638212"/>
            <a:ext cx="1091883" cy="1977284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hape 1570">
            <a:extLst>
              <a:ext uri="{FF2B5EF4-FFF2-40B4-BE49-F238E27FC236}">
                <a16:creationId xmlns:a16="http://schemas.microsoft.com/office/drawing/2014/main" id="{76A480E4-A574-114E-89B0-CD2B0C1914F1}"/>
              </a:ext>
            </a:extLst>
          </p:cNvPr>
          <p:cNvSpPr/>
          <p:nvPr/>
        </p:nvSpPr>
        <p:spPr>
          <a:xfrm flipH="1">
            <a:off x="6951575" y="2171982"/>
            <a:ext cx="4482089" cy="3417509"/>
          </a:xfrm>
          <a:prstGeom prst="rect">
            <a:avLst/>
          </a:prstGeom>
          <a:solidFill>
            <a:srgbClr val="FFB61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sz="2800" dirty="0"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2D50C452-8310-424F-82CB-6A62872A785B}"/>
              </a:ext>
            </a:extLst>
          </p:cNvPr>
          <p:cNvCxnSpPr>
            <a:cxnSpLocks/>
          </p:cNvCxnSpPr>
          <p:nvPr/>
        </p:nvCxnSpPr>
        <p:spPr>
          <a:xfrm>
            <a:off x="6951577" y="4875040"/>
            <a:ext cx="4432312" cy="0"/>
          </a:xfrm>
          <a:prstGeom prst="straightConnector1">
            <a:avLst/>
          </a:prstGeom>
          <a:ln w="63500" cmpd="tri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9235A176-460A-C54F-91AC-F9C8395C660D}"/>
              </a:ext>
            </a:extLst>
          </p:cNvPr>
          <p:cNvSpPr/>
          <p:nvPr/>
        </p:nvSpPr>
        <p:spPr>
          <a:xfrm>
            <a:off x="6329626" y="4907157"/>
            <a:ext cx="2802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Alibaba PuHuiTi" pitchFamily="18" charset="-122"/>
              </a:rPr>
              <a:t>Guest</a:t>
            </a:r>
            <a:r>
              <a:rPr lang="zh-CN" altLang="en-US" sz="2000" dirty="0">
                <a:ea typeface="Alibaba PuHuiTi" pitchFamily="18" charset="-122"/>
              </a:rPr>
              <a:t>  </a:t>
            </a:r>
            <a:r>
              <a:rPr lang="en-US" altLang="zh-CN" sz="2000" dirty="0">
                <a:ea typeface="Alibaba PuHuiTi" pitchFamily="18" charset="-122"/>
              </a:rPr>
              <a:t>Kernel</a:t>
            </a:r>
            <a:endParaRPr lang="zh-CN" altLang="en-US" sz="2000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57A82A31-FC3B-0543-BCAB-F5AB70C4EA63}"/>
              </a:ext>
            </a:extLst>
          </p:cNvPr>
          <p:cNvSpPr/>
          <p:nvPr/>
        </p:nvSpPr>
        <p:spPr>
          <a:xfrm>
            <a:off x="6141997" y="4429779"/>
            <a:ext cx="3619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Alibaba PuHuiTi" pitchFamily="18" charset="-122"/>
              </a:rPr>
              <a:t>Guest</a:t>
            </a:r>
            <a:r>
              <a:rPr lang="zh-CN" altLang="en-US" sz="2000" dirty="0">
                <a:ea typeface="Alibaba PuHuiTi" pitchFamily="18" charset="-122"/>
              </a:rPr>
              <a:t>   </a:t>
            </a:r>
            <a:r>
              <a:rPr lang="en-US" altLang="zh-CN" sz="2000" dirty="0" err="1">
                <a:ea typeface="Alibaba PuHuiTi" pitchFamily="18" charset="-122"/>
              </a:rPr>
              <a:t>Userspace</a:t>
            </a:r>
            <a:endParaRPr lang="zh-CN" altLang="en-US" sz="2000" dirty="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EF349267-0137-154F-AA25-3393319EFA17}"/>
              </a:ext>
            </a:extLst>
          </p:cNvPr>
          <p:cNvSpPr/>
          <p:nvPr/>
        </p:nvSpPr>
        <p:spPr>
          <a:xfrm>
            <a:off x="9424583" y="2381626"/>
            <a:ext cx="824104" cy="23458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6000" dirty="0"/>
              <a:t>C</a:t>
            </a:r>
            <a:endParaRPr kumimoji="1" lang="zh-CN" altLang="en-US" sz="1200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F091BB6C-4865-3746-B0E5-BBB655A91C0A}"/>
              </a:ext>
            </a:extLst>
          </p:cNvPr>
          <p:cNvSpPr/>
          <p:nvPr/>
        </p:nvSpPr>
        <p:spPr>
          <a:xfrm>
            <a:off x="10350174" y="2381626"/>
            <a:ext cx="824104" cy="23458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6000" dirty="0"/>
              <a:t>C</a:t>
            </a:r>
            <a:endParaRPr kumimoji="1" lang="zh-CN" altLang="en-US" sz="1200" dirty="0"/>
          </a:p>
        </p:txBody>
      </p:sp>
      <p:sp>
        <p:nvSpPr>
          <p:cNvPr id="96" name="圆角矩形 95">
            <a:extLst>
              <a:ext uri="{FF2B5EF4-FFF2-40B4-BE49-F238E27FC236}">
                <a16:creationId xmlns:a16="http://schemas.microsoft.com/office/drawing/2014/main" id="{E2D4D7B8-8042-4B48-B72B-444D43589F75}"/>
              </a:ext>
            </a:extLst>
          </p:cNvPr>
          <p:cNvSpPr/>
          <p:nvPr/>
        </p:nvSpPr>
        <p:spPr>
          <a:xfrm>
            <a:off x="7045375" y="2890369"/>
            <a:ext cx="2306446" cy="381086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kata-Agent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35" name="圆角矩形 234">
            <a:extLst>
              <a:ext uri="{FF2B5EF4-FFF2-40B4-BE49-F238E27FC236}">
                <a16:creationId xmlns:a16="http://schemas.microsoft.com/office/drawing/2014/main" id="{DED15AC7-8744-6748-8A9F-B7366A0FED8B}"/>
              </a:ext>
            </a:extLst>
          </p:cNvPr>
          <p:cNvSpPr/>
          <p:nvPr/>
        </p:nvSpPr>
        <p:spPr>
          <a:xfrm>
            <a:off x="3998151" y="3303082"/>
            <a:ext cx="2355573" cy="353435"/>
          </a:xfrm>
          <a:prstGeom prst="roundRect">
            <a:avLst>
              <a:gd name="adj" fmla="val 44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Virtio</a:t>
            </a:r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-Serial/</a:t>
            </a:r>
          </a:p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vsock</a:t>
            </a:r>
            <a:r>
              <a:rPr lang="zh-CN" altLang="en-US" sz="2800" dirty="0">
                <a:solidFill>
                  <a:srgbClr val="000000"/>
                </a:solidFill>
                <a:sym typeface="Helvetica Light"/>
              </a:rPr>
              <a:t> </a:t>
            </a:r>
          </a:p>
        </p:txBody>
      </p:sp>
      <p:sp>
        <p:nvSpPr>
          <p:cNvPr id="286" name="Shape 1581">
            <a:extLst>
              <a:ext uri="{FF2B5EF4-FFF2-40B4-BE49-F238E27FC236}">
                <a16:creationId xmlns:a16="http://schemas.microsoft.com/office/drawing/2014/main" id="{B3527220-1E07-E340-B7E7-CBC3729CC6EB}"/>
              </a:ext>
            </a:extLst>
          </p:cNvPr>
          <p:cNvSpPr/>
          <p:nvPr/>
        </p:nvSpPr>
        <p:spPr>
          <a:xfrm>
            <a:off x="1210794" y="7935935"/>
            <a:ext cx="10360955" cy="5126056"/>
          </a:xfrm>
          <a:prstGeom prst="rect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45718" tIns="45718" rIns="45718" bIns="45718" numCol="1" anchor="t">
            <a:noAutofit/>
          </a:bodyPr>
          <a:lstStyle/>
          <a:p>
            <a:pPr algn="ctr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zh-CN" sz="1100" dirty="0"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287" name="圆角矩形 286">
            <a:extLst>
              <a:ext uri="{FF2B5EF4-FFF2-40B4-BE49-F238E27FC236}">
                <a16:creationId xmlns:a16="http://schemas.microsoft.com/office/drawing/2014/main" id="{6A1020FD-5677-8243-9843-48097FEAF2F1}"/>
              </a:ext>
            </a:extLst>
          </p:cNvPr>
          <p:cNvSpPr/>
          <p:nvPr/>
        </p:nvSpPr>
        <p:spPr>
          <a:xfrm>
            <a:off x="1406121" y="9931359"/>
            <a:ext cx="2100814" cy="1290613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Pouch/</a:t>
            </a:r>
          </a:p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Conainerd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90" name="圆角矩形 289">
            <a:extLst>
              <a:ext uri="{FF2B5EF4-FFF2-40B4-BE49-F238E27FC236}">
                <a16:creationId xmlns:a16="http://schemas.microsoft.com/office/drawing/2014/main" id="{FFA52EB7-57E7-E044-98F2-5079B36AB613}"/>
              </a:ext>
            </a:extLst>
          </p:cNvPr>
          <p:cNvSpPr/>
          <p:nvPr/>
        </p:nvSpPr>
        <p:spPr>
          <a:xfrm>
            <a:off x="1406121" y="8237100"/>
            <a:ext cx="2100814" cy="431926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Kubelet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cxnSp>
        <p:nvCxnSpPr>
          <p:cNvPr id="291" name="直线箭头连接符 290">
            <a:extLst>
              <a:ext uri="{FF2B5EF4-FFF2-40B4-BE49-F238E27FC236}">
                <a16:creationId xmlns:a16="http://schemas.microsoft.com/office/drawing/2014/main" id="{BAE0E4C7-50F3-7446-A992-3259E737C555}"/>
              </a:ext>
            </a:extLst>
          </p:cNvPr>
          <p:cNvCxnSpPr>
            <a:cxnSpLocks/>
            <a:stCxn id="290" idx="2"/>
            <a:endCxn id="287" idx="0"/>
          </p:cNvCxnSpPr>
          <p:nvPr/>
        </p:nvCxnSpPr>
        <p:spPr>
          <a:xfrm>
            <a:off x="2456528" y="8669026"/>
            <a:ext cx="0" cy="1262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Shape 1570">
            <a:extLst>
              <a:ext uri="{FF2B5EF4-FFF2-40B4-BE49-F238E27FC236}">
                <a16:creationId xmlns:a16="http://schemas.microsoft.com/office/drawing/2014/main" id="{0E39A027-B494-054C-89B5-E4226A6918F4}"/>
              </a:ext>
            </a:extLst>
          </p:cNvPr>
          <p:cNvSpPr/>
          <p:nvPr/>
        </p:nvSpPr>
        <p:spPr>
          <a:xfrm flipH="1">
            <a:off x="6786409" y="8244057"/>
            <a:ext cx="4597477" cy="2977916"/>
          </a:xfrm>
          <a:prstGeom prst="rect">
            <a:avLst/>
          </a:prstGeom>
          <a:solidFill>
            <a:srgbClr val="FFB61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sz="2800" dirty="0"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297" name="直线箭头连接符 296">
            <a:extLst>
              <a:ext uri="{FF2B5EF4-FFF2-40B4-BE49-F238E27FC236}">
                <a16:creationId xmlns:a16="http://schemas.microsoft.com/office/drawing/2014/main" id="{7C223698-41EE-9944-8BD2-FD7C2CB5E1FE}"/>
              </a:ext>
            </a:extLst>
          </p:cNvPr>
          <p:cNvCxnSpPr>
            <a:cxnSpLocks/>
          </p:cNvCxnSpPr>
          <p:nvPr/>
        </p:nvCxnSpPr>
        <p:spPr>
          <a:xfrm flipV="1">
            <a:off x="6845421" y="10568509"/>
            <a:ext cx="4538468" cy="40972"/>
          </a:xfrm>
          <a:prstGeom prst="straightConnector1">
            <a:avLst/>
          </a:prstGeom>
          <a:ln w="63500" cmpd="tri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矩形 297">
            <a:extLst>
              <a:ext uri="{FF2B5EF4-FFF2-40B4-BE49-F238E27FC236}">
                <a16:creationId xmlns:a16="http://schemas.microsoft.com/office/drawing/2014/main" id="{3277AA68-9AA9-4D4E-B743-970149C1FF47}"/>
              </a:ext>
            </a:extLst>
          </p:cNvPr>
          <p:cNvSpPr/>
          <p:nvPr/>
        </p:nvSpPr>
        <p:spPr>
          <a:xfrm>
            <a:off x="6282646" y="10741148"/>
            <a:ext cx="2802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Alibaba PuHuiTi" pitchFamily="18" charset="-122"/>
              </a:rPr>
              <a:t>Guest</a:t>
            </a:r>
            <a:r>
              <a:rPr lang="zh-CN" altLang="en-US" sz="2000" dirty="0">
                <a:ea typeface="Alibaba PuHuiTi" pitchFamily="18" charset="-122"/>
              </a:rPr>
              <a:t>  </a:t>
            </a:r>
            <a:r>
              <a:rPr lang="en-US" altLang="zh-CN" sz="2000" dirty="0">
                <a:ea typeface="Alibaba PuHuiTi" pitchFamily="18" charset="-122"/>
              </a:rPr>
              <a:t>Kernel</a:t>
            </a:r>
            <a:endParaRPr lang="zh-CN" altLang="en-US" sz="2000" dirty="0"/>
          </a:p>
        </p:txBody>
      </p:sp>
      <p:sp>
        <p:nvSpPr>
          <p:cNvPr id="299" name="矩形 298">
            <a:extLst>
              <a:ext uri="{FF2B5EF4-FFF2-40B4-BE49-F238E27FC236}">
                <a16:creationId xmlns:a16="http://schemas.microsoft.com/office/drawing/2014/main" id="{C2AB6266-BCCE-D34B-823B-943D7801DA53}"/>
              </a:ext>
            </a:extLst>
          </p:cNvPr>
          <p:cNvSpPr/>
          <p:nvPr/>
        </p:nvSpPr>
        <p:spPr>
          <a:xfrm>
            <a:off x="6033495" y="10104751"/>
            <a:ext cx="3619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Alibaba PuHuiTi" pitchFamily="18" charset="-122"/>
              </a:rPr>
              <a:t>Guest</a:t>
            </a:r>
            <a:r>
              <a:rPr lang="zh-CN" altLang="en-US" sz="2000" dirty="0">
                <a:ea typeface="Alibaba PuHuiTi" pitchFamily="18" charset="-122"/>
              </a:rPr>
              <a:t>   </a:t>
            </a:r>
            <a:r>
              <a:rPr lang="en-US" altLang="zh-CN" sz="2000" dirty="0" err="1">
                <a:ea typeface="Alibaba PuHuiTi" pitchFamily="18" charset="-122"/>
              </a:rPr>
              <a:t>Userspace</a:t>
            </a:r>
            <a:endParaRPr lang="zh-CN" altLang="en-US" sz="2000" dirty="0"/>
          </a:p>
        </p:txBody>
      </p:sp>
      <p:sp>
        <p:nvSpPr>
          <p:cNvPr id="300" name="矩形 299">
            <a:extLst>
              <a:ext uri="{FF2B5EF4-FFF2-40B4-BE49-F238E27FC236}">
                <a16:creationId xmlns:a16="http://schemas.microsoft.com/office/drawing/2014/main" id="{96DC9F56-FEB8-3C47-9414-B6D4D3F149A7}"/>
              </a:ext>
            </a:extLst>
          </p:cNvPr>
          <p:cNvSpPr/>
          <p:nvPr/>
        </p:nvSpPr>
        <p:spPr>
          <a:xfrm>
            <a:off x="9399218" y="8453063"/>
            <a:ext cx="824104" cy="1967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6000" dirty="0"/>
              <a:t>C</a:t>
            </a:r>
            <a:endParaRPr kumimoji="1" lang="zh-CN" altLang="en-US" sz="1200" dirty="0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15EB99D5-6ECE-DD4C-B643-13B422FB8049}"/>
              </a:ext>
            </a:extLst>
          </p:cNvPr>
          <p:cNvSpPr/>
          <p:nvPr/>
        </p:nvSpPr>
        <p:spPr>
          <a:xfrm>
            <a:off x="10341561" y="8453063"/>
            <a:ext cx="824104" cy="1967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6000" dirty="0"/>
              <a:t>C</a:t>
            </a:r>
            <a:endParaRPr kumimoji="1" lang="zh-CN" altLang="en-US" sz="1200" dirty="0"/>
          </a:p>
        </p:txBody>
      </p:sp>
      <p:sp>
        <p:nvSpPr>
          <p:cNvPr id="302" name="圆角矩形 301">
            <a:extLst>
              <a:ext uri="{FF2B5EF4-FFF2-40B4-BE49-F238E27FC236}">
                <a16:creationId xmlns:a16="http://schemas.microsoft.com/office/drawing/2014/main" id="{F3F439D9-A9E6-7941-9736-6B0B70A4FBF7}"/>
              </a:ext>
            </a:extLst>
          </p:cNvPr>
          <p:cNvSpPr/>
          <p:nvPr/>
        </p:nvSpPr>
        <p:spPr>
          <a:xfrm>
            <a:off x="7017053" y="8476788"/>
            <a:ext cx="2123966" cy="360391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Rust-Agent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06" name="矩形 305">
            <a:extLst>
              <a:ext uri="{FF2B5EF4-FFF2-40B4-BE49-F238E27FC236}">
                <a16:creationId xmlns:a16="http://schemas.microsoft.com/office/drawing/2014/main" id="{468D12C3-79BC-9A4F-95A6-BA581A14808E}"/>
              </a:ext>
            </a:extLst>
          </p:cNvPr>
          <p:cNvSpPr/>
          <p:nvPr/>
        </p:nvSpPr>
        <p:spPr>
          <a:xfrm>
            <a:off x="6585364" y="11859241"/>
            <a:ext cx="2413603" cy="416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</a:rPr>
              <a:t>shim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2259ACBD-02C1-6342-82AB-016450413533}"/>
              </a:ext>
            </a:extLst>
          </p:cNvPr>
          <p:cNvSpPr/>
          <p:nvPr/>
        </p:nvSpPr>
        <p:spPr>
          <a:xfrm>
            <a:off x="9221397" y="11859241"/>
            <a:ext cx="1875688" cy="416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tx1"/>
                </a:solidFill>
              </a:rPr>
              <a:t>Sandbox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315" name="肘形连接符 314">
            <a:extLst>
              <a:ext uri="{FF2B5EF4-FFF2-40B4-BE49-F238E27FC236}">
                <a16:creationId xmlns:a16="http://schemas.microsoft.com/office/drawing/2014/main" id="{7D665DC6-3230-FE41-A3EF-4220B237CF5F}"/>
              </a:ext>
            </a:extLst>
          </p:cNvPr>
          <p:cNvCxnSpPr>
            <a:cxnSpLocks/>
            <a:stCxn id="287" idx="3"/>
          </p:cNvCxnSpPr>
          <p:nvPr/>
        </p:nvCxnSpPr>
        <p:spPr>
          <a:xfrm>
            <a:off x="3506935" y="10576666"/>
            <a:ext cx="3078427" cy="170206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线箭头连接符 318">
            <a:extLst>
              <a:ext uri="{FF2B5EF4-FFF2-40B4-BE49-F238E27FC236}">
                <a16:creationId xmlns:a16="http://schemas.microsoft.com/office/drawing/2014/main" id="{8B31714E-7FC9-DB41-8FF7-9EC0C5FC4A32}"/>
              </a:ext>
            </a:extLst>
          </p:cNvPr>
          <p:cNvCxnSpPr>
            <a:cxnSpLocks/>
          </p:cNvCxnSpPr>
          <p:nvPr/>
        </p:nvCxnSpPr>
        <p:spPr>
          <a:xfrm flipV="1">
            <a:off x="7873005" y="11084443"/>
            <a:ext cx="0" cy="81812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圆角矩形 323">
            <a:extLst>
              <a:ext uri="{FF2B5EF4-FFF2-40B4-BE49-F238E27FC236}">
                <a16:creationId xmlns:a16="http://schemas.microsoft.com/office/drawing/2014/main" id="{E19D839E-0EF1-C442-A448-3E418EB29052}"/>
              </a:ext>
            </a:extLst>
          </p:cNvPr>
          <p:cNvSpPr/>
          <p:nvPr/>
        </p:nvSpPr>
        <p:spPr>
          <a:xfrm>
            <a:off x="7305311" y="11369495"/>
            <a:ext cx="1149787" cy="332569"/>
          </a:xfrm>
          <a:prstGeom prst="roundRect">
            <a:avLst>
              <a:gd name="adj" fmla="val 44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400" dirty="0">
                <a:solidFill>
                  <a:srgbClr val="000000"/>
                </a:solidFill>
                <a:sym typeface="Helvetica Light"/>
              </a:rPr>
              <a:t>Upcall</a:t>
            </a:r>
            <a:endParaRPr lang="zh-CN" altLang="en-US" sz="2400" dirty="0">
              <a:solidFill>
                <a:srgbClr val="000000"/>
              </a:solidFill>
              <a:sym typeface="Helvetica Light"/>
            </a:endParaRPr>
          </a:p>
        </p:txBody>
      </p:sp>
      <p:cxnSp>
        <p:nvCxnSpPr>
          <p:cNvPr id="326" name="肘形连接符 325">
            <a:extLst>
              <a:ext uri="{FF2B5EF4-FFF2-40B4-BE49-F238E27FC236}">
                <a16:creationId xmlns:a16="http://schemas.microsoft.com/office/drawing/2014/main" id="{EEAE3707-F165-2D43-999D-B857914C450F}"/>
              </a:ext>
            </a:extLst>
          </p:cNvPr>
          <p:cNvCxnSpPr>
            <a:cxnSpLocks/>
            <a:stCxn id="307" idx="0"/>
            <a:endCxn id="296" idx="2"/>
          </p:cNvCxnSpPr>
          <p:nvPr/>
        </p:nvCxnSpPr>
        <p:spPr>
          <a:xfrm rot="16200000" flipV="1">
            <a:off x="9303560" y="11003560"/>
            <a:ext cx="637268" cy="1074094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文本框 327">
            <a:extLst>
              <a:ext uri="{FF2B5EF4-FFF2-40B4-BE49-F238E27FC236}">
                <a16:creationId xmlns:a16="http://schemas.microsoft.com/office/drawing/2014/main" id="{4A93E210-FFA6-6047-B0E4-6575CB3F5EFE}"/>
              </a:ext>
            </a:extLst>
          </p:cNvPr>
          <p:cNvSpPr txBox="1"/>
          <p:nvPr/>
        </p:nvSpPr>
        <p:spPr>
          <a:xfrm>
            <a:off x="12684506" y="2284034"/>
            <a:ext cx="11470236" cy="454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3600" dirty="0"/>
              <a:t>Alibaba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Cloud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Sandbox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v2.0</a:t>
            </a:r>
            <a:r>
              <a:rPr kumimoji="1" lang="zh-CN" altLang="en-US" sz="3600" dirty="0"/>
              <a:t>：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Integrated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Shim-v2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Sandbox(</a:t>
            </a:r>
            <a:r>
              <a:rPr kumimoji="1" lang="en-US" altLang="zh-CN" sz="3200" dirty="0" err="1"/>
              <a:t>vmm</a:t>
            </a:r>
            <a:r>
              <a:rPr kumimoji="1" lang="en-US" altLang="zh-CN" sz="3200" dirty="0"/>
              <a:t>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Built-in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image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management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based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on</a:t>
            </a:r>
            <a:r>
              <a:rPr kumimoji="1" lang="zh-CN" altLang="en-US" sz="3200" dirty="0"/>
              <a:t> </a:t>
            </a:r>
            <a:r>
              <a:rPr kumimoji="1" lang="en-US" altLang="zh-CN" sz="3200" dirty="0" err="1"/>
              <a:t>virtio</a:t>
            </a:r>
            <a:r>
              <a:rPr kumimoji="1" lang="en-US" altLang="zh-CN" sz="3200" dirty="0"/>
              <a:t>-fs/blk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Customized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guest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kernel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base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image</a:t>
            </a:r>
          </a:p>
          <a:p>
            <a:pPr marL="571500" lvl="2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Virtual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platform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for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system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configuration</a:t>
            </a:r>
          </a:p>
          <a:p>
            <a:pPr marL="571500" lvl="2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Upcall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for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device</a:t>
            </a:r>
            <a:r>
              <a:rPr kumimoji="1" lang="zh-CN" altLang="en-US" sz="3200" dirty="0"/>
              <a:t> </a:t>
            </a:r>
            <a:r>
              <a:rPr kumimoji="1" lang="en-US" altLang="zh-CN" sz="3200" dirty="0" err="1"/>
              <a:t>hotplug</a:t>
            </a:r>
            <a:endParaRPr kumimoji="1" lang="en-US" altLang="zh-CN" sz="3200" dirty="0"/>
          </a:p>
        </p:txBody>
      </p:sp>
      <p:cxnSp>
        <p:nvCxnSpPr>
          <p:cNvPr id="329" name="直线箭头连接符 328">
            <a:extLst>
              <a:ext uri="{FF2B5EF4-FFF2-40B4-BE49-F238E27FC236}">
                <a16:creationId xmlns:a16="http://schemas.microsoft.com/office/drawing/2014/main" id="{8BA3D999-9E54-A24E-9EBD-8F044F25E62D}"/>
              </a:ext>
            </a:extLst>
          </p:cNvPr>
          <p:cNvCxnSpPr>
            <a:cxnSpLocks/>
          </p:cNvCxnSpPr>
          <p:nvPr/>
        </p:nvCxnSpPr>
        <p:spPr>
          <a:xfrm>
            <a:off x="277532" y="7477341"/>
            <a:ext cx="11674978" cy="31023"/>
          </a:xfrm>
          <a:prstGeom prst="straightConnector1">
            <a:avLst/>
          </a:prstGeom>
          <a:ln w="63500" cmpd="tri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肘形连接符 333">
            <a:extLst>
              <a:ext uri="{FF2B5EF4-FFF2-40B4-BE49-F238E27FC236}">
                <a16:creationId xmlns:a16="http://schemas.microsoft.com/office/drawing/2014/main" id="{CDF86386-C2C5-A345-A998-895B6706AB7A}"/>
              </a:ext>
            </a:extLst>
          </p:cNvPr>
          <p:cNvCxnSpPr>
            <a:cxnSpLocks/>
            <a:stCxn id="306" idx="1"/>
            <a:endCxn id="302" idx="1"/>
          </p:cNvCxnSpPr>
          <p:nvPr/>
        </p:nvCxnSpPr>
        <p:spPr>
          <a:xfrm rot="10800000" flipH="1">
            <a:off x="6585363" y="8656985"/>
            <a:ext cx="431689" cy="3410363"/>
          </a:xfrm>
          <a:prstGeom prst="bentConnector3">
            <a:avLst>
              <a:gd name="adj1" fmla="val -5295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圆角矩形 336">
            <a:extLst>
              <a:ext uri="{FF2B5EF4-FFF2-40B4-BE49-F238E27FC236}">
                <a16:creationId xmlns:a16="http://schemas.microsoft.com/office/drawing/2014/main" id="{EC191DA6-8E38-794E-A8BA-ADF24230BC52}"/>
              </a:ext>
            </a:extLst>
          </p:cNvPr>
          <p:cNvSpPr/>
          <p:nvPr/>
        </p:nvSpPr>
        <p:spPr>
          <a:xfrm>
            <a:off x="6434084" y="9704338"/>
            <a:ext cx="288749" cy="1702063"/>
          </a:xfrm>
          <a:prstGeom prst="roundRect">
            <a:avLst>
              <a:gd name="adj" fmla="val 44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400" dirty="0" err="1">
                <a:solidFill>
                  <a:srgbClr val="000000"/>
                </a:solidFill>
                <a:sym typeface="Helvetica Light"/>
              </a:rPr>
              <a:t>Vsock</a:t>
            </a:r>
            <a:endParaRPr lang="zh-CN" altLang="en-US" sz="24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38" name="文本框 337">
            <a:extLst>
              <a:ext uri="{FF2B5EF4-FFF2-40B4-BE49-F238E27FC236}">
                <a16:creationId xmlns:a16="http://schemas.microsoft.com/office/drawing/2014/main" id="{EE18C521-B6A2-CB44-B2C3-4CDD83921B0F}"/>
              </a:ext>
            </a:extLst>
          </p:cNvPr>
          <p:cNvSpPr txBox="1"/>
          <p:nvPr/>
        </p:nvSpPr>
        <p:spPr>
          <a:xfrm>
            <a:off x="12684506" y="8159443"/>
            <a:ext cx="10871694" cy="380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3600" dirty="0"/>
              <a:t>Benefits</a:t>
            </a:r>
            <a:r>
              <a:rPr kumimoji="1" lang="zh-CN" altLang="en-US" sz="3600" dirty="0"/>
              <a:t>：</a:t>
            </a:r>
            <a:endParaRPr kumimoji="1" lang="en-US" altLang="zh-CN" sz="3600" dirty="0"/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Turn-key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solution without moving parts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Reduced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components,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improved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reliability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Small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footprint,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fast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to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start,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concurrency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Solid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foundation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for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other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new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innovation</a:t>
            </a:r>
            <a:endParaRPr kumimoji="1" lang="zh-CN" altLang="en-US" sz="3200" dirty="0"/>
          </a:p>
        </p:txBody>
      </p:sp>
      <p:sp>
        <p:nvSpPr>
          <p:cNvPr id="356" name="圆角矩形 355">
            <a:extLst>
              <a:ext uri="{FF2B5EF4-FFF2-40B4-BE49-F238E27FC236}">
                <a16:creationId xmlns:a16="http://schemas.microsoft.com/office/drawing/2014/main" id="{F36DF5F0-74D3-2F4C-AE51-161E1EE1436F}"/>
              </a:ext>
            </a:extLst>
          </p:cNvPr>
          <p:cNvSpPr/>
          <p:nvPr/>
        </p:nvSpPr>
        <p:spPr>
          <a:xfrm>
            <a:off x="7050928" y="2381626"/>
            <a:ext cx="2306446" cy="381086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 err="1">
                <a:solidFill>
                  <a:srgbClr val="000000"/>
                </a:solidFill>
                <a:sym typeface="Helvetica Light"/>
              </a:rPr>
              <a:t>systemd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7" name="文本框 243">
            <a:extLst>
              <a:ext uri="{FF2B5EF4-FFF2-40B4-BE49-F238E27FC236}">
                <a16:creationId xmlns:a16="http://schemas.microsoft.com/office/drawing/2014/main" id="{6C81558C-53A7-F34E-B45D-DD9B885BA067}"/>
              </a:ext>
            </a:extLst>
          </p:cNvPr>
          <p:cNvSpPr txBox="1"/>
          <p:nvPr/>
        </p:nvSpPr>
        <p:spPr>
          <a:xfrm rot="16200000">
            <a:off x="3176660" y="4035184"/>
            <a:ext cx="1046440" cy="42954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CN" altLang="zh-CN" sz="2800" dirty="0"/>
              <a:t>Alilaba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Cloud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Sandbox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v1.0</a:t>
            </a:r>
          </a:p>
          <a:p>
            <a:r>
              <a:rPr kumimoji="1" lang="en-US" altLang="zh-CN" sz="2800" dirty="0"/>
              <a:t>Kata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v2.0</a:t>
            </a:r>
            <a:endParaRPr kumimoji="1" lang="zh-CN" altLang="en-US" sz="2800" dirty="0"/>
          </a:p>
        </p:txBody>
      </p:sp>
      <p:sp>
        <p:nvSpPr>
          <p:cNvPr id="48" name="文本框 243">
            <a:extLst>
              <a:ext uri="{FF2B5EF4-FFF2-40B4-BE49-F238E27FC236}">
                <a16:creationId xmlns:a16="http://schemas.microsoft.com/office/drawing/2014/main" id="{DBBCDD0D-7EF9-D443-86C0-513F063B03AB}"/>
              </a:ext>
            </a:extLst>
          </p:cNvPr>
          <p:cNvSpPr txBox="1"/>
          <p:nvPr/>
        </p:nvSpPr>
        <p:spPr>
          <a:xfrm rot="16200000">
            <a:off x="2076955" y="11228149"/>
            <a:ext cx="1046440" cy="22355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CN" altLang="zh-CN" sz="2800" dirty="0"/>
              <a:t>Alilaba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Cloud</a:t>
            </a:r>
            <a:r>
              <a:rPr kumimoji="1" lang="zh-CN" altLang="en-US" sz="2800" dirty="0"/>
              <a:t> </a:t>
            </a:r>
            <a:endParaRPr kumimoji="1" lang="en-US" altLang="zh-CN" sz="2800" dirty="0"/>
          </a:p>
          <a:p>
            <a:r>
              <a:rPr kumimoji="1" lang="en-US" altLang="zh-CN" sz="2800" dirty="0"/>
              <a:t>Sandbox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v2.0</a:t>
            </a:r>
          </a:p>
        </p:txBody>
      </p:sp>
      <p:sp>
        <p:nvSpPr>
          <p:cNvPr id="49" name="圆角矩形 355">
            <a:extLst>
              <a:ext uri="{FF2B5EF4-FFF2-40B4-BE49-F238E27FC236}">
                <a16:creationId xmlns:a16="http://schemas.microsoft.com/office/drawing/2014/main" id="{FDAB2643-298D-484E-BD74-7420BCE9C282}"/>
              </a:ext>
            </a:extLst>
          </p:cNvPr>
          <p:cNvSpPr/>
          <p:nvPr/>
        </p:nvSpPr>
        <p:spPr>
          <a:xfrm>
            <a:off x="6993858" y="9058724"/>
            <a:ext cx="2123966" cy="841203"/>
          </a:xfrm>
          <a:prstGeom prst="roundRect">
            <a:avLst>
              <a:gd name="adj" fmla="val 4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Image</a:t>
            </a:r>
            <a:r>
              <a:rPr lang="zh-CN" altLang="en-US" sz="2800" dirty="0">
                <a:solidFill>
                  <a:srgbClr val="000000"/>
                </a:solidFill>
                <a:sym typeface="Helvetica Light"/>
              </a:rPr>
              <a:t> </a:t>
            </a:r>
            <a:endParaRPr lang="en-US" altLang="zh-CN" sz="2800" dirty="0">
              <a:solidFill>
                <a:srgbClr val="000000"/>
              </a:solidFill>
              <a:sym typeface="Helvetica Light"/>
            </a:endParaRPr>
          </a:p>
          <a:p>
            <a:pPr algn="ctr" defTabSz="584200" latinLnBrk="1" hangingPunct="0"/>
            <a:r>
              <a:rPr lang="en-US" altLang="zh-CN" sz="2800" dirty="0">
                <a:solidFill>
                  <a:srgbClr val="000000"/>
                </a:solidFill>
                <a:sym typeface="Helvetica Light"/>
              </a:rPr>
              <a:t>Management</a:t>
            </a:r>
            <a:endParaRPr lang="zh-CN" altLang="en-US" sz="2800" dirty="0">
              <a:solidFill>
                <a:srgbClr val="000000"/>
              </a:solidFill>
              <a:sym typeface="Helvetica Light"/>
            </a:endParaRPr>
          </a:p>
        </p:txBody>
      </p:sp>
      <p:cxnSp>
        <p:nvCxnSpPr>
          <p:cNvPr id="51" name="肘形连接符 333">
            <a:extLst>
              <a:ext uri="{FF2B5EF4-FFF2-40B4-BE49-F238E27FC236}">
                <a16:creationId xmlns:a16="http://schemas.microsoft.com/office/drawing/2014/main" id="{A4E13093-C9F0-6248-800C-D1AD7B8CAF13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6353726" y="9479326"/>
            <a:ext cx="64013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336">
            <a:extLst>
              <a:ext uri="{FF2B5EF4-FFF2-40B4-BE49-F238E27FC236}">
                <a16:creationId xmlns:a16="http://schemas.microsoft.com/office/drawing/2014/main" id="{9B0C356D-263F-C845-82F9-BD1ADE9BBF34}"/>
              </a:ext>
            </a:extLst>
          </p:cNvPr>
          <p:cNvSpPr/>
          <p:nvPr/>
        </p:nvSpPr>
        <p:spPr>
          <a:xfrm>
            <a:off x="3735276" y="10090750"/>
            <a:ext cx="2036215" cy="450014"/>
          </a:xfrm>
          <a:prstGeom prst="roundRect">
            <a:avLst>
              <a:gd name="adj" fmla="val 44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algn="ctr" defTabSz="584200" latinLnBrk="1" hangingPunct="0"/>
            <a:r>
              <a:rPr lang="en-US" altLang="zh-CN" sz="2400" dirty="0">
                <a:solidFill>
                  <a:srgbClr val="000000"/>
                </a:solidFill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sym typeface="Helvetica Light"/>
              </a:rPr>
              <a:t>him-v2 + </a:t>
            </a:r>
            <a:r>
              <a:rPr lang="en-US" altLang="zh-CN" sz="2400" dirty="0" err="1">
                <a:solidFill>
                  <a:srgbClr val="000000"/>
                </a:solidFill>
                <a:sym typeface="Helvetica Light"/>
              </a:rPr>
              <a:t>ext</a:t>
            </a:r>
            <a:endParaRPr lang="zh-CN" altLang="en-US" sz="24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29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F78E0-DB30-CF47-ABB3-D46645779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35972"/>
            <a:ext cx="17350740" cy="1295400"/>
          </a:xfrm>
        </p:spPr>
        <p:txBody>
          <a:bodyPr>
            <a:normAutofit/>
          </a:bodyPr>
          <a:lstStyle/>
          <a:p>
            <a:r>
              <a:rPr lang="en-CN" sz="6600" dirty="0"/>
              <a:t>Kata V3.0 Feature</a:t>
            </a:r>
            <a:r>
              <a:rPr lang="zh-CN" altLang="en-US" sz="6600" dirty="0"/>
              <a:t> </a:t>
            </a:r>
            <a:r>
              <a:rPr lang="en-US" altLang="zh-CN" sz="6600" dirty="0"/>
              <a:t>Requirements</a:t>
            </a:r>
            <a:endParaRPr lang="en-CN" sz="6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9CA2D9-A45F-3349-8401-C5084C481705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22776180" cy="110674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Turn-key solution without moving parts</a:t>
            </a:r>
          </a:p>
          <a:p>
            <a:pPr lvl="1"/>
            <a:r>
              <a:rPr lang="en-US" dirty="0"/>
              <a:t>Customized sandbox(</a:t>
            </a:r>
            <a:r>
              <a:rPr lang="en-US" dirty="0" err="1"/>
              <a:t>vmm</a:t>
            </a:r>
            <a:r>
              <a:rPr lang="en-US" dirty="0"/>
              <a:t>), guest kernel and base OS for advanced usage</a:t>
            </a:r>
          </a:p>
          <a:p>
            <a:pPr lvl="1"/>
            <a:r>
              <a:rPr lang="en-US" dirty="0"/>
              <a:t>Also supports COTS VMM, kernel and base OS for compatibility</a:t>
            </a:r>
            <a:r>
              <a:rPr lang="zh-CN" altLang="en-US" dirty="0"/>
              <a:t> </a:t>
            </a:r>
            <a:r>
              <a:rPr lang="en-US" altLang="zh-CN" dirty="0"/>
              <a:t>and extensions</a:t>
            </a:r>
            <a:endParaRPr lang="en-US" dirty="0"/>
          </a:p>
          <a:p>
            <a:r>
              <a:rPr lang="en-US" dirty="0"/>
              <a:t>Make Kata first class citizen of cloud native</a:t>
            </a:r>
          </a:p>
          <a:p>
            <a:pPr lvl="1"/>
            <a:r>
              <a:rPr lang="en-US" dirty="0"/>
              <a:t>Enhance</a:t>
            </a:r>
            <a:r>
              <a:rPr lang="zh-CN" altLang="en-US" dirty="0"/>
              <a:t> </a:t>
            </a:r>
            <a:r>
              <a:rPr lang="en-US" altLang="zh-CN" dirty="0"/>
              <a:t>CRI/CNI/CSI</a:t>
            </a:r>
            <a:r>
              <a:rPr lang="zh-CN" altLang="en-US" dirty="0"/>
              <a:t> </a:t>
            </a:r>
            <a:r>
              <a:rPr lang="en-US" altLang="zh-CN" dirty="0"/>
              <a:t>to better support VM-based container runtimes</a:t>
            </a:r>
          </a:p>
          <a:p>
            <a:pPr lvl="1"/>
            <a:r>
              <a:rPr lang="en-US" dirty="0"/>
              <a:t>Shim-v3 for image management, device/volume pass-through</a:t>
            </a:r>
          </a:p>
          <a:p>
            <a:r>
              <a:rPr lang="en-US" dirty="0"/>
              <a:t>Built-in image management and acceleration</a:t>
            </a:r>
          </a:p>
          <a:p>
            <a:pPr lvl="1"/>
            <a:r>
              <a:rPr lang="en-US" dirty="0" err="1"/>
              <a:t>Virtio</a:t>
            </a:r>
            <a:r>
              <a:rPr lang="en-US" dirty="0"/>
              <a:t>-fs based image management and acceleration</a:t>
            </a:r>
          </a:p>
          <a:p>
            <a:pPr lvl="1"/>
            <a:r>
              <a:rPr lang="en-US" dirty="0"/>
              <a:t>Manage container images within VM</a:t>
            </a:r>
          </a:p>
          <a:p>
            <a:r>
              <a:rPr lang="en-US" dirty="0"/>
              <a:t>Solid</a:t>
            </a:r>
            <a:r>
              <a:rPr lang="zh-CN" altLang="en-US" dirty="0"/>
              <a:t> </a:t>
            </a:r>
            <a:r>
              <a:rPr lang="en-US" altLang="zh-CN" dirty="0"/>
              <a:t>foundation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innovations</a:t>
            </a:r>
          </a:p>
          <a:p>
            <a:pPr lvl="1"/>
            <a:r>
              <a:rPr lang="en-US" dirty="0"/>
              <a:t>Confidential</a:t>
            </a:r>
            <a:r>
              <a:rPr lang="zh-CN" altLang="en-US" dirty="0"/>
              <a:t> </a:t>
            </a:r>
            <a:r>
              <a:rPr lang="en-US" altLang="zh-CN" dirty="0"/>
              <a:t>Containers</a:t>
            </a:r>
          </a:p>
          <a:p>
            <a:pPr lvl="1"/>
            <a:r>
              <a:rPr lang="en-US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Multi-tenant</a:t>
            </a:r>
          </a:p>
          <a:p>
            <a:pPr lvl="1"/>
            <a:r>
              <a:rPr lang="en-US" dirty="0"/>
              <a:t>Performance</a:t>
            </a:r>
            <a:r>
              <a:rPr lang="en-US" altLang="zh-CN" dirty="0"/>
              <a:t>/Observability/Debuggability</a:t>
            </a:r>
            <a:endParaRPr lang="en-US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20372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CAB842-1E34-4F4B-91BE-C9348527D4AF}"/>
              </a:ext>
            </a:extLst>
          </p:cNvPr>
          <p:cNvSpPr/>
          <p:nvPr/>
        </p:nvSpPr>
        <p:spPr>
          <a:xfrm>
            <a:off x="8183879" y="1964055"/>
            <a:ext cx="14653259" cy="875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F78E0-DB30-CF47-ABB3-D46645779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35972"/>
            <a:ext cx="17350740" cy="1295400"/>
          </a:xfrm>
        </p:spPr>
        <p:txBody>
          <a:bodyPr>
            <a:normAutofit/>
          </a:bodyPr>
          <a:lstStyle/>
          <a:p>
            <a:r>
              <a:rPr lang="en-CN" sz="6600" dirty="0"/>
              <a:t>Kata V3.0 Feature</a:t>
            </a:r>
            <a:r>
              <a:rPr lang="en-US" altLang="zh-CN" sz="6600" dirty="0"/>
              <a:t>/Arch</a:t>
            </a:r>
            <a:r>
              <a:rPr lang="zh-CN" altLang="en-US" sz="6600" dirty="0"/>
              <a:t> </a:t>
            </a:r>
            <a:r>
              <a:rPr lang="en-US" altLang="zh-CN" sz="6600" dirty="0"/>
              <a:t>Proposals</a:t>
            </a:r>
            <a:endParaRPr lang="en-CN" sz="6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86203C-2C80-744A-968A-2B9CA2A389A0}"/>
              </a:ext>
            </a:extLst>
          </p:cNvPr>
          <p:cNvSpPr/>
          <p:nvPr/>
        </p:nvSpPr>
        <p:spPr>
          <a:xfrm>
            <a:off x="1920238" y="3727393"/>
            <a:ext cx="3017519" cy="16535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4400" dirty="0">
                <a:solidFill>
                  <a:schemeClr val="bg1"/>
                </a:solidFill>
              </a:rPr>
              <a:t>kubelet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7C398B-FDD0-4B4E-8182-73BD1DA67EDA}"/>
              </a:ext>
            </a:extLst>
          </p:cNvPr>
          <p:cNvSpPr/>
          <p:nvPr/>
        </p:nvSpPr>
        <p:spPr>
          <a:xfrm>
            <a:off x="1920237" y="6367723"/>
            <a:ext cx="3017520" cy="16535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Containerd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sz="4400" dirty="0">
                <a:solidFill>
                  <a:schemeClr val="bg1"/>
                </a:solidFill>
              </a:rPr>
              <a:t>CRI-O</a:t>
            </a:r>
            <a:endParaRPr lang="en-CN" sz="4400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693BAD-79A1-4149-9F71-E1A3CF49D027}"/>
              </a:ext>
            </a:extLst>
          </p:cNvPr>
          <p:cNvSpPr/>
          <p:nvPr/>
        </p:nvSpPr>
        <p:spPr>
          <a:xfrm>
            <a:off x="8561069" y="7647883"/>
            <a:ext cx="2400300" cy="26746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</a:rPr>
              <a:t>S</a:t>
            </a:r>
            <a:r>
              <a:rPr lang="en-CN" sz="4400" dirty="0">
                <a:solidFill>
                  <a:schemeClr val="bg1"/>
                </a:solidFill>
              </a:rPr>
              <a:t>him</a:t>
            </a:r>
            <a:r>
              <a:rPr lang="en-US" altLang="zh-CN" sz="4400" dirty="0">
                <a:solidFill>
                  <a:schemeClr val="bg1"/>
                </a:solidFill>
              </a:rPr>
              <a:t>-</a:t>
            </a:r>
            <a:r>
              <a:rPr lang="en-CN" sz="4400" dirty="0">
                <a:solidFill>
                  <a:schemeClr val="bg1"/>
                </a:solidFill>
              </a:rPr>
              <a:t>v3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730578-49A9-6540-8934-D18BC51A1C57}"/>
              </a:ext>
            </a:extLst>
          </p:cNvPr>
          <p:cNvSpPr/>
          <p:nvPr/>
        </p:nvSpPr>
        <p:spPr>
          <a:xfrm>
            <a:off x="1920237" y="8680393"/>
            <a:ext cx="3017520" cy="16535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CSI</a:t>
            </a:r>
            <a:r>
              <a:rPr lang="en-US" altLang="zh-CN" sz="4400" dirty="0">
                <a:solidFill>
                  <a:schemeClr val="bg1"/>
                </a:solidFill>
              </a:rPr>
              <a:t>/CNI</a:t>
            </a:r>
            <a:endParaRPr lang="en-CN" sz="4400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20EC3B-8F16-2F4A-AF07-7F6B957F691A}"/>
              </a:ext>
            </a:extLst>
          </p:cNvPr>
          <p:cNvSpPr/>
          <p:nvPr/>
        </p:nvSpPr>
        <p:spPr>
          <a:xfrm>
            <a:off x="10961369" y="7647883"/>
            <a:ext cx="2575560" cy="165354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Sandbox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2947DC-2990-7641-99BE-DF8212B19BE6}"/>
              </a:ext>
            </a:extLst>
          </p:cNvPr>
          <p:cNvSpPr/>
          <p:nvPr/>
        </p:nvSpPr>
        <p:spPr>
          <a:xfrm>
            <a:off x="16127733" y="3613093"/>
            <a:ext cx="3573780" cy="5715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Image</a:t>
            </a:r>
          </a:p>
          <a:p>
            <a:r>
              <a:rPr lang="en-CN" altLang="zh-CN" sz="4400" dirty="0">
                <a:solidFill>
                  <a:schemeClr val="bg1"/>
                </a:solidFill>
              </a:rPr>
              <a:t>Mangement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&amp;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Acceleration</a:t>
            </a:r>
            <a:endParaRPr lang="en-CN" sz="44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AD0AF5-A727-0E4B-A3EF-32B9C373D5AA}"/>
              </a:ext>
            </a:extLst>
          </p:cNvPr>
          <p:cNvSpPr/>
          <p:nvPr/>
        </p:nvSpPr>
        <p:spPr>
          <a:xfrm>
            <a:off x="8561069" y="5982913"/>
            <a:ext cx="7566660" cy="16535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Guest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Kernel</a:t>
            </a:r>
          </a:p>
          <a:p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customized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COTS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CN" sz="2800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158DBA-8C5D-5645-AE71-A960642B7DA1}"/>
              </a:ext>
            </a:extLst>
          </p:cNvPr>
          <p:cNvSpPr/>
          <p:nvPr/>
        </p:nvSpPr>
        <p:spPr>
          <a:xfrm>
            <a:off x="19636740" y="3622618"/>
            <a:ext cx="2880360" cy="5715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Data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sz="4400" dirty="0">
                <a:solidFill>
                  <a:schemeClr val="bg1"/>
                </a:solidFill>
              </a:rPr>
              <a:t>Service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Endpoints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700357-B040-3E4A-B53D-B6095E240A49}"/>
              </a:ext>
            </a:extLst>
          </p:cNvPr>
          <p:cNvSpPr/>
          <p:nvPr/>
        </p:nvSpPr>
        <p:spPr>
          <a:xfrm>
            <a:off x="13544551" y="7647883"/>
            <a:ext cx="2575560" cy="165354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Resource</a:t>
            </a:r>
          </a:p>
          <a:p>
            <a:r>
              <a:rPr lang="en-CN" sz="440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6BD8175-3669-1246-9FB9-9C376A603C3D}"/>
              </a:ext>
            </a:extLst>
          </p:cNvPr>
          <p:cNvSpPr/>
          <p:nvPr/>
        </p:nvSpPr>
        <p:spPr>
          <a:xfrm>
            <a:off x="8561069" y="3613093"/>
            <a:ext cx="2400300" cy="23641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Kata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Agent</a:t>
            </a:r>
            <a:endParaRPr lang="en-CN" sz="4400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8555E4E-B410-1140-9518-6D5F0B7E9F9B}"/>
              </a:ext>
            </a:extLst>
          </p:cNvPr>
          <p:cNvSpPr/>
          <p:nvPr/>
        </p:nvSpPr>
        <p:spPr>
          <a:xfrm>
            <a:off x="10938514" y="11710556"/>
            <a:ext cx="3166109" cy="14135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</a:rPr>
              <a:t>Q</a:t>
            </a:r>
            <a:r>
              <a:rPr lang="en-CN" sz="4400" dirty="0">
                <a:solidFill>
                  <a:schemeClr val="bg1"/>
                </a:solidFill>
              </a:rPr>
              <a:t>emu</a:t>
            </a:r>
            <a:r>
              <a:rPr lang="en-US" altLang="zh-CN" sz="4400" dirty="0">
                <a:solidFill>
                  <a:schemeClr val="bg1"/>
                </a:solidFill>
              </a:rPr>
              <a:t>/</a:t>
            </a:r>
            <a:r>
              <a:rPr lang="en-CN" altLang="zh-CN" sz="4400" dirty="0">
                <a:solidFill>
                  <a:schemeClr val="bg1"/>
                </a:solidFill>
              </a:rPr>
              <a:t>CH/</a:t>
            </a:r>
          </a:p>
          <a:p>
            <a:r>
              <a:rPr lang="en-US" sz="4400" dirty="0">
                <a:solidFill>
                  <a:schemeClr val="bg1"/>
                </a:solidFill>
              </a:rPr>
              <a:t>Firecracker</a:t>
            </a:r>
            <a:endParaRPr lang="en-CN" sz="4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ED7329-22ED-894B-9E51-39FF74753DB9}"/>
              </a:ext>
            </a:extLst>
          </p:cNvPr>
          <p:cNvSpPr/>
          <p:nvPr/>
        </p:nvSpPr>
        <p:spPr>
          <a:xfrm>
            <a:off x="14268452" y="11710556"/>
            <a:ext cx="2533652" cy="1009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Virtiofsd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C1A87E9-4CDC-864A-BBFA-EC399197A2A8}"/>
              </a:ext>
            </a:extLst>
          </p:cNvPr>
          <p:cNvSpPr/>
          <p:nvPr/>
        </p:nvSpPr>
        <p:spPr>
          <a:xfrm>
            <a:off x="10961368" y="9354763"/>
            <a:ext cx="11555732" cy="96774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Plugin</a:t>
            </a:r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Framework</a:t>
            </a:r>
            <a:endParaRPr lang="en-CN" sz="44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36D6C6F-CC3B-AC41-B60D-951DEE7224F8}"/>
              </a:ext>
            </a:extLst>
          </p:cNvPr>
          <p:cNvSpPr/>
          <p:nvPr/>
        </p:nvSpPr>
        <p:spPr>
          <a:xfrm>
            <a:off x="16965933" y="11710556"/>
            <a:ext cx="2533652" cy="1009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Falco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85F7B54-4C58-9C43-9182-C931E0E9203B}"/>
              </a:ext>
            </a:extLst>
          </p:cNvPr>
          <p:cNvSpPr/>
          <p:nvPr/>
        </p:nvSpPr>
        <p:spPr>
          <a:xfrm>
            <a:off x="19655793" y="11710556"/>
            <a:ext cx="2533652" cy="1009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Metrics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ADC37D-ACE0-6148-AF3D-C48AA8944FB0}"/>
              </a:ext>
            </a:extLst>
          </p:cNvPr>
          <p:cNvSpPr/>
          <p:nvPr/>
        </p:nvSpPr>
        <p:spPr>
          <a:xfrm>
            <a:off x="11041385" y="3613093"/>
            <a:ext cx="4781547" cy="23164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bg1"/>
                </a:solidFill>
              </a:rPr>
              <a:t>Extensions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375FC4-2557-6942-89BC-5508C610F5B6}"/>
              </a:ext>
            </a:extLst>
          </p:cNvPr>
          <p:cNvSpPr/>
          <p:nvPr/>
        </p:nvSpPr>
        <p:spPr>
          <a:xfrm>
            <a:off x="8612504" y="2341937"/>
            <a:ext cx="3931918" cy="9777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tx1"/>
                </a:solidFill>
              </a:rPr>
              <a:t>Sidecar</a:t>
            </a:r>
            <a:endParaRPr lang="en-US" altLang="zh-CN" sz="44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51F9D99-3713-5E44-9D70-5B0ACBD55D6F}"/>
              </a:ext>
            </a:extLst>
          </p:cNvPr>
          <p:cNvSpPr/>
          <p:nvPr/>
        </p:nvSpPr>
        <p:spPr>
          <a:xfrm>
            <a:off x="13355002" y="2299681"/>
            <a:ext cx="4219571" cy="9777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tx1"/>
                </a:solidFill>
              </a:rPr>
              <a:t>App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22160D0-84DF-AE42-9619-6F4B962EB239}"/>
              </a:ext>
            </a:extLst>
          </p:cNvPr>
          <p:cNvSpPr/>
          <p:nvPr/>
        </p:nvSpPr>
        <p:spPr>
          <a:xfrm>
            <a:off x="18293711" y="2305220"/>
            <a:ext cx="4219571" cy="9961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400" dirty="0">
                <a:solidFill>
                  <a:schemeClr val="tx1"/>
                </a:solidFill>
              </a:rPr>
              <a:t>App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A029CD4-3FED-9746-B3F8-715F5369976E}"/>
              </a:ext>
            </a:extLst>
          </p:cNvPr>
          <p:cNvSpPr/>
          <p:nvPr/>
        </p:nvSpPr>
        <p:spPr>
          <a:xfrm>
            <a:off x="720087" y="12458700"/>
            <a:ext cx="2091693" cy="73922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</a:rPr>
              <a:t>existing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comp</a:t>
            </a:r>
            <a:endParaRPr lang="en-CN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FF556B6-7A38-AF43-8D37-EACD004D947D}"/>
              </a:ext>
            </a:extLst>
          </p:cNvPr>
          <p:cNvSpPr/>
          <p:nvPr/>
        </p:nvSpPr>
        <p:spPr>
          <a:xfrm>
            <a:off x="2967988" y="12483466"/>
            <a:ext cx="1969769" cy="73922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New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comp</a:t>
            </a:r>
            <a:endParaRPr lang="en-CN" sz="2800" dirty="0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5069304-81B0-7347-AB13-10D46706AFCF}"/>
              </a:ext>
            </a:extLst>
          </p:cNvPr>
          <p:cNvSpPr/>
          <p:nvPr/>
        </p:nvSpPr>
        <p:spPr>
          <a:xfrm>
            <a:off x="5101586" y="12483466"/>
            <a:ext cx="1969769" cy="7639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CN" sz="2800" dirty="0">
                <a:solidFill>
                  <a:schemeClr val="bg1"/>
                </a:solidFill>
              </a:rPr>
              <a:t>nter</a:t>
            </a:r>
            <a:r>
              <a:rPr lang="en-US" altLang="zh-CN" sz="2800" dirty="0">
                <a:solidFill>
                  <a:schemeClr val="bg1"/>
                </a:solidFill>
              </a:rPr>
              <a:t>-operation</a:t>
            </a:r>
            <a:endParaRPr lang="en-CN" sz="2800" dirty="0">
              <a:solidFill>
                <a:schemeClr val="bg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4F73133-205E-5647-84C3-ABEC54143CA5}"/>
              </a:ext>
            </a:extLst>
          </p:cNvPr>
          <p:cNvSpPr/>
          <p:nvPr/>
        </p:nvSpPr>
        <p:spPr>
          <a:xfrm>
            <a:off x="7235184" y="12450217"/>
            <a:ext cx="1969769" cy="7639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2800" dirty="0">
                <a:solidFill>
                  <a:schemeClr val="bg1"/>
                </a:solidFill>
              </a:rPr>
              <a:t>plugins</a:t>
            </a:r>
          </a:p>
        </p:txBody>
      </p:sp>
      <p:sp>
        <p:nvSpPr>
          <p:cNvPr id="29" name="Up-Down Arrow 28">
            <a:extLst>
              <a:ext uri="{FF2B5EF4-FFF2-40B4-BE49-F238E27FC236}">
                <a16:creationId xmlns:a16="http://schemas.microsoft.com/office/drawing/2014/main" id="{C912082C-B28C-584C-A48F-2DDB6F552917}"/>
              </a:ext>
            </a:extLst>
          </p:cNvPr>
          <p:cNvSpPr/>
          <p:nvPr/>
        </p:nvSpPr>
        <p:spPr>
          <a:xfrm>
            <a:off x="12344399" y="10322503"/>
            <a:ext cx="441961" cy="1388053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0" name="Up-Down Arrow 29">
            <a:extLst>
              <a:ext uri="{FF2B5EF4-FFF2-40B4-BE49-F238E27FC236}">
                <a16:creationId xmlns:a16="http://schemas.microsoft.com/office/drawing/2014/main" id="{A0570FF7-86A8-BE46-B4FD-65F81A696A03}"/>
              </a:ext>
            </a:extLst>
          </p:cNvPr>
          <p:cNvSpPr/>
          <p:nvPr/>
        </p:nvSpPr>
        <p:spPr>
          <a:xfrm>
            <a:off x="15142841" y="10340254"/>
            <a:ext cx="441961" cy="1388053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1" name="Up-Down Arrow 30">
            <a:extLst>
              <a:ext uri="{FF2B5EF4-FFF2-40B4-BE49-F238E27FC236}">
                <a16:creationId xmlns:a16="http://schemas.microsoft.com/office/drawing/2014/main" id="{96A05865-E26E-4142-BF7A-CA5FFC82213C}"/>
              </a:ext>
            </a:extLst>
          </p:cNvPr>
          <p:cNvSpPr/>
          <p:nvPr/>
        </p:nvSpPr>
        <p:spPr>
          <a:xfrm>
            <a:off x="17967960" y="10283104"/>
            <a:ext cx="441961" cy="1388053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Up-Down Arrow 31">
            <a:extLst>
              <a:ext uri="{FF2B5EF4-FFF2-40B4-BE49-F238E27FC236}">
                <a16:creationId xmlns:a16="http://schemas.microsoft.com/office/drawing/2014/main" id="{3456E907-C0C5-8F4E-A028-2F7098469B41}"/>
              </a:ext>
            </a:extLst>
          </p:cNvPr>
          <p:cNvSpPr/>
          <p:nvPr/>
        </p:nvSpPr>
        <p:spPr>
          <a:xfrm>
            <a:off x="20625437" y="10361209"/>
            <a:ext cx="441961" cy="1388053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C71ECD-9766-D04D-8CB1-D5349584497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937757" y="7194493"/>
            <a:ext cx="3623312" cy="179070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725E905-493C-4344-811F-2146FE2E788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37757" y="9008053"/>
            <a:ext cx="3615690" cy="49911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F39E31-EFFA-2341-8786-010CEE517866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3428997" y="5380933"/>
            <a:ext cx="1" cy="98679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6BD075-6832-754E-8E00-A39C23A02AD7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428997" y="8021263"/>
            <a:ext cx="0" cy="65913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422B37EC-F98A-674E-B4D5-BA8A648DFD1E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1920238" y="4554162"/>
            <a:ext cx="12700" cy="5264207"/>
          </a:xfrm>
          <a:prstGeom prst="bentConnector4">
            <a:avLst>
              <a:gd name="adj1" fmla="val 3780000"/>
              <a:gd name="adj2" fmla="val 99541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566DEA-111D-734B-9CA8-C8551C01F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35972"/>
            <a:ext cx="16916400" cy="1295400"/>
          </a:xfrm>
        </p:spPr>
        <p:txBody>
          <a:bodyPr>
            <a:normAutofit/>
          </a:bodyPr>
          <a:lstStyle/>
          <a:p>
            <a:r>
              <a:rPr lang="en-CN" sz="6600" dirty="0"/>
              <a:t>Kata V3.0 </a:t>
            </a:r>
            <a:r>
              <a:rPr lang="en-US" sz="6600" dirty="0"/>
              <a:t>Next</a:t>
            </a:r>
            <a:r>
              <a:rPr lang="zh-CN" altLang="en-US" sz="6600" dirty="0"/>
              <a:t> </a:t>
            </a:r>
            <a:r>
              <a:rPr lang="en-US" altLang="zh-CN" sz="6600" dirty="0"/>
              <a:t>Step</a:t>
            </a:r>
            <a:r>
              <a:rPr lang="zh-CN" altLang="en-US" sz="6600" dirty="0"/>
              <a:t> </a:t>
            </a:r>
            <a:r>
              <a:rPr lang="en-US" altLang="zh-CN" sz="6600" dirty="0"/>
              <a:t>Plan</a:t>
            </a:r>
            <a:endParaRPr lang="en-CN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FCEB-07E3-B841-9277-C74E531722C9}"/>
              </a:ext>
            </a:extLst>
          </p:cNvPr>
          <p:cNvSpPr txBox="1">
            <a:spLocks/>
          </p:cNvSpPr>
          <p:nvPr/>
        </p:nvSpPr>
        <p:spPr>
          <a:xfrm>
            <a:off x="838200" y="2031364"/>
            <a:ext cx="22776180" cy="110674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Alibaba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contribute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v3.0</a:t>
            </a:r>
            <a:endParaRPr lang="en-US" dirty="0"/>
          </a:p>
          <a:p>
            <a:pPr lvl="1"/>
            <a:r>
              <a:rPr lang="en-US" dirty="0"/>
              <a:t>Sandbox: rust</a:t>
            </a:r>
            <a:r>
              <a:rPr lang="en-US" altLang="zh-CN" dirty="0"/>
              <a:t>-</a:t>
            </a:r>
            <a:r>
              <a:rPr lang="en-US" altLang="zh-CN" dirty="0" err="1"/>
              <a:t>vmm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 err="1"/>
              <a:t>dragonball</a:t>
            </a:r>
            <a:endParaRPr lang="en-US" dirty="0"/>
          </a:p>
          <a:p>
            <a:pPr lvl="1"/>
            <a:r>
              <a:rPr lang="en-US" dirty="0"/>
              <a:t>Runtime: </a:t>
            </a:r>
            <a:r>
              <a:rPr lang="en-US" dirty="0" err="1"/>
              <a:t>rustified</a:t>
            </a:r>
            <a:r>
              <a:rPr lang="en-US" dirty="0"/>
              <a:t> kata-runtime</a:t>
            </a:r>
          </a:p>
          <a:p>
            <a:pPr lvl="1"/>
            <a:r>
              <a:rPr lang="en-US" dirty="0"/>
              <a:t>Guest kernel extensions for upcall</a:t>
            </a:r>
          </a:p>
          <a:p>
            <a:r>
              <a:rPr lang="en-US" dirty="0"/>
              <a:t>Community cooperation on</a:t>
            </a:r>
          </a:p>
          <a:p>
            <a:pPr lvl="1"/>
            <a:r>
              <a:rPr lang="en-US" dirty="0"/>
              <a:t>Kata plugin framework</a:t>
            </a:r>
            <a:endParaRPr lang="en-US" altLang="zh-CN" dirty="0"/>
          </a:p>
          <a:p>
            <a:pPr lvl="1"/>
            <a:r>
              <a:rPr lang="en-US" dirty="0"/>
              <a:t>Shim-v3 interface</a:t>
            </a:r>
          </a:p>
          <a:p>
            <a:pPr lvl="1"/>
            <a:r>
              <a:rPr lang="en-US" dirty="0" err="1"/>
              <a:t>Rustified</a:t>
            </a:r>
            <a:r>
              <a:rPr lang="en-US" dirty="0"/>
              <a:t> image management for hard multi-tenant and confidential containers</a:t>
            </a:r>
          </a:p>
          <a:p>
            <a:pPr lvl="1"/>
            <a:r>
              <a:rPr lang="en-US" dirty="0"/>
              <a:t>Image acceleration technologies</a:t>
            </a:r>
          </a:p>
          <a:p>
            <a:pPr lvl="1"/>
            <a:r>
              <a:rPr lang="en-US" dirty="0"/>
              <a:t>Support of COTS kernels (ACPI, device </a:t>
            </a:r>
            <a:r>
              <a:rPr lang="en-US" dirty="0" err="1"/>
              <a:t>hotplug</a:t>
            </a:r>
            <a:r>
              <a:rPr lang="en-US" dirty="0"/>
              <a:t>, NUMA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Service Endpoints for</a:t>
            </a:r>
          </a:p>
          <a:p>
            <a:pPr lvl="2"/>
            <a:r>
              <a:rPr lang="en-US" altLang="zh-CN" dirty="0"/>
              <a:t>Observability</a:t>
            </a:r>
          </a:p>
          <a:p>
            <a:pPr lvl="2"/>
            <a:r>
              <a:rPr lang="en-US" altLang="zh-CN" dirty="0"/>
              <a:t>Debuggability</a:t>
            </a:r>
          </a:p>
          <a:p>
            <a:pPr lvl="2"/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943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BFA09-260B-A946-8B49-EFF9C6BDB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CN" sz="6600" dirty="0"/>
              <a:t>Discussions</a:t>
            </a:r>
          </a:p>
        </p:txBody>
      </p:sp>
    </p:spTree>
    <p:extLst>
      <p:ext uri="{BB962C8B-B14F-4D97-AF65-F5344CB8AC3E}">
        <p14:creationId xmlns:p14="http://schemas.microsoft.com/office/powerpoint/2010/main" val="244745721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117232</TotalTime>
  <Words>460</Words>
  <Application>Microsoft Macintosh PowerPoint</Application>
  <PresentationFormat>Custom</PresentationFormat>
  <Paragraphs>148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Alibaba PuHuiTi</vt:lpstr>
      <vt:lpstr>Alibaba PuHuiTi H</vt:lpstr>
      <vt:lpstr>Arial Unicode MS</vt:lpstr>
      <vt:lpstr>等线</vt:lpstr>
      <vt:lpstr>等线</vt:lpstr>
      <vt:lpstr>等线 Light</vt:lpstr>
      <vt:lpstr>Microsoft YaHei</vt:lpstr>
      <vt:lpstr>Microsoft YaHei</vt:lpstr>
      <vt:lpstr>Arial</vt:lpstr>
      <vt:lpstr>Calibri</vt:lpstr>
      <vt:lpstr>Calibri Light</vt:lpstr>
      <vt:lpstr>Helvetica Neue</vt:lpstr>
      <vt:lpstr>Wingdings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CK</dc:creator>
  <cp:lastModifiedBy>Microsoft Office User</cp:lastModifiedBy>
  <cp:revision>1110</cp:revision>
  <cp:lastPrinted>2021-03-04T08:50:08Z</cp:lastPrinted>
  <dcterms:modified xsi:type="dcterms:W3CDTF">2021-10-18T08:55:17Z</dcterms:modified>
</cp:coreProperties>
</file>